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sldIdLst>
    <p:sldId id="298" r:id="rId3"/>
    <p:sldId id="330" r:id="rId4"/>
    <p:sldId id="373" r:id="rId5"/>
    <p:sldId id="405" r:id="rId6"/>
    <p:sldId id="407" r:id="rId7"/>
    <p:sldId id="408" r:id="rId8"/>
    <p:sldId id="371" r:id="rId9"/>
    <p:sldId id="355" r:id="rId10"/>
    <p:sldId id="380" r:id="rId11"/>
    <p:sldId id="411" r:id="rId12"/>
    <p:sldId id="409" r:id="rId13"/>
    <p:sldId id="399" r:id="rId14"/>
    <p:sldId id="393" r:id="rId15"/>
    <p:sldId id="403" r:id="rId16"/>
    <p:sldId id="412" r:id="rId17"/>
    <p:sldId id="404" r:id="rId18"/>
    <p:sldId id="413" r:id="rId19"/>
    <p:sldId id="414" r:id="rId20"/>
    <p:sldId id="415" r:id="rId21"/>
    <p:sldId id="416" r:id="rId22"/>
    <p:sldId id="421" r:id="rId23"/>
    <p:sldId id="390" r:id="rId24"/>
    <p:sldId id="400" r:id="rId25"/>
    <p:sldId id="402" r:id="rId26"/>
    <p:sldId id="395" r:id="rId27"/>
    <p:sldId id="398" r:id="rId28"/>
    <p:sldId id="397" r:id="rId29"/>
    <p:sldId id="417" r:id="rId30"/>
    <p:sldId id="419" r:id="rId31"/>
    <p:sldId id="422" r:id="rId32"/>
    <p:sldId id="418" r:id="rId33"/>
    <p:sldId id="420"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428" autoAdjust="0"/>
    <p:restoredTop sz="94660"/>
  </p:normalViewPr>
  <p:slideViewPr>
    <p:cSldViewPr snapToGrid="0">
      <p:cViewPr varScale="1">
        <p:scale>
          <a:sx n="80" d="100"/>
          <a:sy n="80" d="100"/>
        </p:scale>
        <p:origin x="60"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slide" Target="slides/slide32.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presProps" Target="presProps.xml"/><Relationship Id="rId8" Type="http://schemas.openxmlformats.org/officeDocument/2006/relationships/slide" Target="slides/slide6.xml"/><Relationship Id="rId3" Type="http://schemas.openxmlformats.org/officeDocument/2006/relationships/slide" Target="slides/slid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2035C9-1C47-EC7D-C89D-AA0CFB9BF40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FA5970C-71B5-BB04-71EC-0ADADA2E199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66E880D-67EC-1D94-CB5A-38BEA2758559}"/>
              </a:ext>
            </a:extLst>
          </p:cNvPr>
          <p:cNvSpPr>
            <a:spLocks noGrp="1"/>
          </p:cNvSpPr>
          <p:nvPr>
            <p:ph type="dt" sz="half" idx="10"/>
          </p:nvPr>
        </p:nvSpPr>
        <p:spPr/>
        <p:txBody>
          <a:bodyPr/>
          <a:lstStyle/>
          <a:p>
            <a:fld id="{78545626-7691-4392-8857-197509282F23}" type="datetimeFigureOut">
              <a:rPr lang="en-US" smtClean="0"/>
              <a:t>1/21/2026</a:t>
            </a:fld>
            <a:endParaRPr lang="en-US"/>
          </a:p>
        </p:txBody>
      </p:sp>
      <p:sp>
        <p:nvSpPr>
          <p:cNvPr id="5" name="Footer Placeholder 4">
            <a:extLst>
              <a:ext uri="{FF2B5EF4-FFF2-40B4-BE49-F238E27FC236}">
                <a16:creationId xmlns:a16="http://schemas.microsoft.com/office/drawing/2014/main" id="{B915FCA4-5128-320A-7DE2-BB0E1D041C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651AF0F-3E6E-6FD5-C785-7C79AE6FCB67}"/>
              </a:ext>
            </a:extLst>
          </p:cNvPr>
          <p:cNvSpPr>
            <a:spLocks noGrp="1"/>
          </p:cNvSpPr>
          <p:nvPr>
            <p:ph type="sldNum" sz="quarter" idx="12"/>
          </p:nvPr>
        </p:nvSpPr>
        <p:spPr/>
        <p:txBody>
          <a:bodyPr/>
          <a:lstStyle/>
          <a:p>
            <a:fld id="{119010B6-A8F3-4C67-AAAF-EC4243BB4E2E}" type="slidenum">
              <a:rPr lang="en-US" smtClean="0"/>
              <a:t>‹#›</a:t>
            </a:fld>
            <a:endParaRPr lang="en-US"/>
          </a:p>
        </p:txBody>
      </p:sp>
    </p:spTree>
    <p:extLst>
      <p:ext uri="{BB962C8B-B14F-4D97-AF65-F5344CB8AC3E}">
        <p14:creationId xmlns:p14="http://schemas.microsoft.com/office/powerpoint/2010/main" val="35028928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063EDF-37F1-47A9-4BD7-E35469A1CB9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77A614A-8756-3F28-5CD9-A581D780E32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9C9B64D-5BF4-029E-922E-BEF3B1CB53A3}"/>
              </a:ext>
            </a:extLst>
          </p:cNvPr>
          <p:cNvSpPr>
            <a:spLocks noGrp="1"/>
          </p:cNvSpPr>
          <p:nvPr>
            <p:ph type="dt" sz="half" idx="10"/>
          </p:nvPr>
        </p:nvSpPr>
        <p:spPr/>
        <p:txBody>
          <a:bodyPr/>
          <a:lstStyle/>
          <a:p>
            <a:fld id="{78545626-7691-4392-8857-197509282F23}" type="datetimeFigureOut">
              <a:rPr lang="en-US" smtClean="0"/>
              <a:t>1/21/2026</a:t>
            </a:fld>
            <a:endParaRPr lang="en-US"/>
          </a:p>
        </p:txBody>
      </p:sp>
      <p:sp>
        <p:nvSpPr>
          <p:cNvPr id="5" name="Footer Placeholder 4">
            <a:extLst>
              <a:ext uri="{FF2B5EF4-FFF2-40B4-BE49-F238E27FC236}">
                <a16:creationId xmlns:a16="http://schemas.microsoft.com/office/drawing/2014/main" id="{7F137082-412E-3735-C2F6-9DB21F7F3A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E02A512-30E6-EE09-37D6-3DB919C76DB6}"/>
              </a:ext>
            </a:extLst>
          </p:cNvPr>
          <p:cNvSpPr>
            <a:spLocks noGrp="1"/>
          </p:cNvSpPr>
          <p:nvPr>
            <p:ph type="sldNum" sz="quarter" idx="12"/>
          </p:nvPr>
        </p:nvSpPr>
        <p:spPr/>
        <p:txBody>
          <a:bodyPr/>
          <a:lstStyle/>
          <a:p>
            <a:fld id="{119010B6-A8F3-4C67-AAAF-EC4243BB4E2E}" type="slidenum">
              <a:rPr lang="en-US" smtClean="0"/>
              <a:t>‹#›</a:t>
            </a:fld>
            <a:endParaRPr lang="en-US"/>
          </a:p>
        </p:txBody>
      </p:sp>
    </p:spTree>
    <p:extLst>
      <p:ext uri="{BB962C8B-B14F-4D97-AF65-F5344CB8AC3E}">
        <p14:creationId xmlns:p14="http://schemas.microsoft.com/office/powerpoint/2010/main" val="18246594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06DCB9E-338E-7AD2-F7DD-65AB81B1020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9A2CE42-FF6B-820F-7FAD-1E80667A56D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5CEAB22-332F-6ADE-ECF7-5211682B3637}"/>
              </a:ext>
            </a:extLst>
          </p:cNvPr>
          <p:cNvSpPr>
            <a:spLocks noGrp="1"/>
          </p:cNvSpPr>
          <p:nvPr>
            <p:ph type="dt" sz="half" idx="10"/>
          </p:nvPr>
        </p:nvSpPr>
        <p:spPr/>
        <p:txBody>
          <a:bodyPr/>
          <a:lstStyle/>
          <a:p>
            <a:fld id="{78545626-7691-4392-8857-197509282F23}" type="datetimeFigureOut">
              <a:rPr lang="en-US" smtClean="0"/>
              <a:t>1/21/2026</a:t>
            </a:fld>
            <a:endParaRPr lang="en-US"/>
          </a:p>
        </p:txBody>
      </p:sp>
      <p:sp>
        <p:nvSpPr>
          <p:cNvPr id="5" name="Footer Placeholder 4">
            <a:extLst>
              <a:ext uri="{FF2B5EF4-FFF2-40B4-BE49-F238E27FC236}">
                <a16:creationId xmlns:a16="http://schemas.microsoft.com/office/drawing/2014/main" id="{E5138404-0207-37A0-FFC4-D900504D947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057D3C9-BEF3-94E5-A936-87A416BD3A6D}"/>
              </a:ext>
            </a:extLst>
          </p:cNvPr>
          <p:cNvSpPr>
            <a:spLocks noGrp="1"/>
          </p:cNvSpPr>
          <p:nvPr>
            <p:ph type="sldNum" sz="quarter" idx="12"/>
          </p:nvPr>
        </p:nvSpPr>
        <p:spPr/>
        <p:txBody>
          <a:bodyPr/>
          <a:lstStyle/>
          <a:p>
            <a:fld id="{119010B6-A8F3-4C67-AAAF-EC4243BB4E2E}" type="slidenum">
              <a:rPr lang="en-US" smtClean="0"/>
              <a:t>‹#›</a:t>
            </a:fld>
            <a:endParaRPr lang="en-US"/>
          </a:p>
        </p:txBody>
      </p:sp>
    </p:spTree>
    <p:extLst>
      <p:ext uri="{BB962C8B-B14F-4D97-AF65-F5344CB8AC3E}">
        <p14:creationId xmlns:p14="http://schemas.microsoft.com/office/powerpoint/2010/main" val="175185298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95269" y="1122363"/>
            <a:ext cx="9001462" cy="2387600"/>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595269" y="3602038"/>
            <a:ext cx="9001462"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184DA70-C731-4C70-880D-CCD4705E623C}" type="datetime1">
              <a:rPr lang="en-US" smtClean="0"/>
              <a:t>1/21/2026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27924485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BE1D723-8F53-4F53-90B0-1982A396982E}" type="datetime1">
              <a:rPr lang="en-US" smtClean="0"/>
              <a:t>1/21/2026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7698811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29244" y="657226"/>
            <a:ext cx="9733512" cy="2852737"/>
          </a:xfrm>
        </p:spPr>
        <p:txBody>
          <a:bodyPr anchor="b">
            <a:normAutofit/>
          </a:bodyPr>
          <a:lstStyle>
            <a:lvl1pPr>
              <a:defRPr sz="3400"/>
            </a:lvl1pPr>
          </a:lstStyle>
          <a:p>
            <a:r>
              <a:rPr lang="en-US"/>
              <a:t>Click to edit Master title style</a:t>
            </a:r>
            <a:endParaRPr lang="en-US" dirty="0"/>
          </a:p>
        </p:txBody>
      </p:sp>
      <p:sp>
        <p:nvSpPr>
          <p:cNvPr id="3" name="Text Placeholder 2"/>
          <p:cNvSpPr>
            <a:spLocks noGrp="1"/>
          </p:cNvSpPr>
          <p:nvPr>
            <p:ph type="body" idx="1"/>
          </p:nvPr>
        </p:nvSpPr>
        <p:spPr>
          <a:xfrm>
            <a:off x="1229244" y="3602038"/>
            <a:ext cx="9733512"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7669AF7-7BEB-44E4-9852-375E34362B5B}" type="datetime1">
              <a:rPr lang="en-US" smtClean="0"/>
              <a:t>1/21/2026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35411483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6321"/>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88319"/>
            <a:ext cx="510600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3403" y="2088319"/>
            <a:ext cx="509415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AAAC38D-0552-4C82-B593-E6124DFADBE2}" type="datetime1">
              <a:rPr lang="en-US" smtClean="0"/>
              <a:t>1/21/2026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9159600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1804" y="2088320"/>
            <a:ext cx="4879199"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913795" y="2912232"/>
            <a:ext cx="5107208"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2003" y="2088320"/>
            <a:ext cx="4865554"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912232"/>
            <a:ext cx="5095357"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9DF0F1C-5577-4ACB-BB62-DF8F3C494C7E}" type="datetime1">
              <a:rPr lang="en-US" smtClean="0"/>
              <a:t>1/21/2026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44565434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775B394-D9F9-4F0C-B15D-605F45CB9E9F}" type="datetime1">
              <a:rPr lang="en-US" smtClean="0"/>
              <a:t>1/21/2026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4381239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9667345-2558-425A-8533-9BFDBCE15005}" type="datetime1">
              <a:rPr lang="en-US" smtClean="0"/>
              <a:t>1/21/2026</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2756376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8" y="609600"/>
            <a:ext cx="3932237" cy="2362200"/>
          </a:xfrm>
        </p:spPr>
        <p:txBody>
          <a:bodyPr anchor="b">
            <a:normAutofit/>
          </a:bodyPr>
          <a:lstStyle>
            <a:lvl1pPr>
              <a:defRPr sz="2800"/>
            </a:lvl1pPr>
          </a:lstStyle>
          <a:p>
            <a:r>
              <a:rPr lang="en-US"/>
              <a:t>Click to edit Master title style</a:t>
            </a:r>
            <a:endParaRPr lang="en-US" dirty="0"/>
          </a:p>
        </p:txBody>
      </p:sp>
      <p:sp>
        <p:nvSpPr>
          <p:cNvPr id="3" name="Content Placeholder 2"/>
          <p:cNvSpPr>
            <a:spLocks noGrp="1"/>
          </p:cNvSpPr>
          <p:nvPr>
            <p:ph idx="1"/>
          </p:nvPr>
        </p:nvSpPr>
        <p:spPr>
          <a:xfrm>
            <a:off x="5078064" y="609600"/>
            <a:ext cx="6189492" cy="5181600"/>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7228" y="2971800"/>
            <a:ext cx="3932237" cy="2819399"/>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2BEA474-078D-4E9B-9B14-09A87B19DC46}" type="datetime1">
              <a:rPr lang="en-US" smtClean="0"/>
              <a:t>1/21/2026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41496099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982031-2D5B-C82D-96C8-10CFE2B291B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9FC1E0B-147C-6513-F41C-E88A715879E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07F9C7A-65B1-AA11-3FA6-2334FC1A8BCE}"/>
              </a:ext>
            </a:extLst>
          </p:cNvPr>
          <p:cNvSpPr>
            <a:spLocks noGrp="1"/>
          </p:cNvSpPr>
          <p:nvPr>
            <p:ph type="dt" sz="half" idx="10"/>
          </p:nvPr>
        </p:nvSpPr>
        <p:spPr/>
        <p:txBody>
          <a:bodyPr/>
          <a:lstStyle/>
          <a:p>
            <a:fld id="{78545626-7691-4392-8857-197509282F23}" type="datetimeFigureOut">
              <a:rPr lang="en-US" smtClean="0"/>
              <a:t>1/21/2026</a:t>
            </a:fld>
            <a:endParaRPr lang="en-US"/>
          </a:p>
        </p:txBody>
      </p:sp>
      <p:sp>
        <p:nvSpPr>
          <p:cNvPr id="5" name="Footer Placeholder 4">
            <a:extLst>
              <a:ext uri="{FF2B5EF4-FFF2-40B4-BE49-F238E27FC236}">
                <a16:creationId xmlns:a16="http://schemas.microsoft.com/office/drawing/2014/main" id="{0B227604-AB9A-05D1-F74E-954BCCE76E8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60FA311-5142-F709-9536-DF015D7ABDAF}"/>
              </a:ext>
            </a:extLst>
          </p:cNvPr>
          <p:cNvSpPr>
            <a:spLocks noGrp="1"/>
          </p:cNvSpPr>
          <p:nvPr>
            <p:ph type="sldNum" sz="quarter" idx="12"/>
          </p:nvPr>
        </p:nvSpPr>
        <p:spPr/>
        <p:txBody>
          <a:bodyPr/>
          <a:lstStyle/>
          <a:p>
            <a:fld id="{119010B6-A8F3-4C67-AAAF-EC4243BB4E2E}" type="slidenum">
              <a:rPr lang="en-US" smtClean="0"/>
              <a:t>‹#›</a:t>
            </a:fld>
            <a:endParaRPr lang="en-US"/>
          </a:p>
        </p:txBody>
      </p:sp>
    </p:spTree>
    <p:extLst>
      <p:ext uri="{BB962C8B-B14F-4D97-AF65-F5344CB8AC3E}">
        <p14:creationId xmlns:p14="http://schemas.microsoft.com/office/powerpoint/2010/main" val="107641928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7" y="609600"/>
            <a:ext cx="5929773" cy="2362200"/>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4" y="758881"/>
            <a:ext cx="3255356" cy="4883038"/>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971800"/>
            <a:ext cx="5934950" cy="2819400"/>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907D986-8816-4272-A432-0437A28A9828}" type="datetime1">
              <a:rPr lang="en-US" smtClean="0"/>
              <a:t>1/21/2026</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4042256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806" y="4289372"/>
            <a:ext cx="10367564" cy="819355"/>
          </a:xfrm>
        </p:spPr>
        <p:txBody>
          <a:bodyPr anchor="b">
            <a:normAutofit/>
          </a:bodyPr>
          <a:lstStyle>
            <a:lvl1pP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913806" y="621321"/>
            <a:ext cx="10367564" cy="3379735"/>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65998" cy="682472"/>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2D6E202-B606-4609-B914-27C9371A1F6D}" type="datetime1">
              <a:rPr lang="en-US" smtClean="0"/>
              <a:t>1/21/2026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11987820"/>
      </p:ext>
    </p:extLst>
  </p:cSld>
  <p:clrMapOvr>
    <a:masterClrMapping/>
  </p:clrMapOvr>
  <p:hf sldNum="0"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3424859"/>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5" y="4204820"/>
            <a:ext cx="10353761" cy="159218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2D6E202-B606-4609-B914-27C9371A1F6D}" type="datetime1">
              <a:rPr lang="en-US" smtClean="0"/>
              <a:t>1/21/2026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378102144"/>
      </p:ext>
    </p:extLst>
  </p:cSld>
  <p:clrMapOvr>
    <a:masterClrMapping/>
  </p:clrMapOvr>
  <p:hf sldNum="0"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426812"/>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204821"/>
            <a:ext cx="10353762" cy="1586380"/>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2D6E202-B606-4609-B914-27C9371A1F6D}" type="datetime1">
              <a:rPr lang="en-US" smtClean="0"/>
              <a:t>1/21/2026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p:cNvSpPr txBox="1"/>
          <p:nvPr/>
        </p:nvSpPr>
        <p:spPr>
          <a:xfrm>
            <a:off x="836612" y="735241"/>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657956" y="297209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107976868"/>
      </p:ext>
    </p:extLst>
  </p:cSld>
  <p:clrMapOvr>
    <a:masterClrMapping/>
  </p:clrMapOvr>
  <p:hf sldNum="0"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806" y="2126942"/>
            <a:ext cx="10355327"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650556"/>
            <a:ext cx="10353763"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2D6E202-B606-4609-B914-27C9371A1F6D}" type="datetime1">
              <a:rPr lang="en-US" smtClean="0"/>
              <a:t>1/21/2026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41081816"/>
      </p:ext>
    </p:extLst>
  </p:cSld>
  <p:clrMapOvr>
    <a:masterClrMapping/>
  </p:clrMapOvr>
  <p:hf sldNum="0"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4" y="609600"/>
            <a:ext cx="10353762" cy="1325563"/>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4" y="2088319"/>
            <a:ext cx="3298956" cy="823305"/>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4" y="2911624"/>
            <a:ext cx="3298956"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4878" y="2088320"/>
            <a:ext cx="3298558"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4878" y="2911624"/>
            <a:ext cx="329982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088320"/>
            <a:ext cx="3291211"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6346" y="2911624"/>
            <a:ext cx="329121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62D6E202-B606-4609-B914-27C9371A1F6D}" type="datetime1">
              <a:rPr lang="en-US" smtClean="0"/>
              <a:t>1/21/2026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58950989"/>
      </p:ext>
    </p:extLst>
  </p:cSld>
  <p:clrMapOvr>
    <a:masterClrMapping/>
  </p:clrMapOvr>
  <p:hf sldNum="0"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913795" y="609600"/>
            <a:ext cx="10353762" cy="1325563"/>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4195899"/>
            <a:ext cx="3298955"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92020" y="2298987"/>
            <a:ext cx="2940050"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772161"/>
            <a:ext cx="3298955"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01" y="4195899"/>
            <a:ext cx="3298983"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68996" y="2298987"/>
            <a:ext cx="2930525"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72160"/>
            <a:ext cx="3300336"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423" y="4195899"/>
            <a:ext cx="3289900"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152803" y="2298987"/>
            <a:ext cx="2932113"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298" y="4772161"/>
            <a:ext cx="3294258" cy="1019037"/>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62D6E202-B606-4609-B914-27C9371A1F6D}" type="datetime1">
              <a:rPr lang="en-US" smtClean="0"/>
              <a:t>1/21/2026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82982082"/>
      </p:ext>
    </p:extLst>
  </p:cSld>
  <p:clrMapOvr>
    <a:masterClrMapping/>
  </p:clrMapOvr>
  <p:hf sldNum="0"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2D6E202-B606-4609-B914-27C9371A1F6D}" type="datetime1">
              <a:rPr lang="en-US" smtClean="0"/>
              <a:t>1/21/2026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814809"/>
      </p:ext>
    </p:extLst>
  </p:cSld>
  <p:clrMapOvr>
    <a:masterClrMapping/>
  </p:clrMapOvr>
  <p:hf sldNum="0"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609599"/>
            <a:ext cx="254265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4" y="609599"/>
            <a:ext cx="7658705"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2D6E202-B606-4609-B914-27C9371A1F6D}" type="datetime1">
              <a:rPr lang="en-US" smtClean="0"/>
              <a:t>1/21/2026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34617564"/>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C1CB07-CFC3-A98D-FADE-9BF5EA035F5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D3B652B-145F-168E-3207-D42B269526C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1045D74-FA3C-C3CA-634B-C453072339DA}"/>
              </a:ext>
            </a:extLst>
          </p:cNvPr>
          <p:cNvSpPr>
            <a:spLocks noGrp="1"/>
          </p:cNvSpPr>
          <p:nvPr>
            <p:ph type="dt" sz="half" idx="10"/>
          </p:nvPr>
        </p:nvSpPr>
        <p:spPr/>
        <p:txBody>
          <a:bodyPr/>
          <a:lstStyle/>
          <a:p>
            <a:fld id="{78545626-7691-4392-8857-197509282F23}" type="datetimeFigureOut">
              <a:rPr lang="en-US" smtClean="0"/>
              <a:t>1/21/2026</a:t>
            </a:fld>
            <a:endParaRPr lang="en-US"/>
          </a:p>
        </p:txBody>
      </p:sp>
      <p:sp>
        <p:nvSpPr>
          <p:cNvPr id="5" name="Footer Placeholder 4">
            <a:extLst>
              <a:ext uri="{FF2B5EF4-FFF2-40B4-BE49-F238E27FC236}">
                <a16:creationId xmlns:a16="http://schemas.microsoft.com/office/drawing/2014/main" id="{AFFE7D2E-2442-0911-C8A5-2BF728A13D3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2231724-A353-8409-91CA-7E3C5A89BD2E}"/>
              </a:ext>
            </a:extLst>
          </p:cNvPr>
          <p:cNvSpPr>
            <a:spLocks noGrp="1"/>
          </p:cNvSpPr>
          <p:nvPr>
            <p:ph type="sldNum" sz="quarter" idx="12"/>
          </p:nvPr>
        </p:nvSpPr>
        <p:spPr/>
        <p:txBody>
          <a:bodyPr/>
          <a:lstStyle/>
          <a:p>
            <a:fld id="{119010B6-A8F3-4C67-AAAF-EC4243BB4E2E}" type="slidenum">
              <a:rPr lang="en-US" smtClean="0"/>
              <a:t>‹#›</a:t>
            </a:fld>
            <a:endParaRPr lang="en-US"/>
          </a:p>
        </p:txBody>
      </p:sp>
    </p:spTree>
    <p:extLst>
      <p:ext uri="{BB962C8B-B14F-4D97-AF65-F5344CB8AC3E}">
        <p14:creationId xmlns:p14="http://schemas.microsoft.com/office/powerpoint/2010/main" val="40225695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E8B7A3-6820-A32D-6114-1D9EE3556DE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AB6691-4A6C-2C00-9BE4-7F921B1D8E5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FCD51-6C48-446A-06B3-A77E01E96B9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A59D8D9-5542-34A9-2C8F-88B8539E0275}"/>
              </a:ext>
            </a:extLst>
          </p:cNvPr>
          <p:cNvSpPr>
            <a:spLocks noGrp="1"/>
          </p:cNvSpPr>
          <p:nvPr>
            <p:ph type="dt" sz="half" idx="10"/>
          </p:nvPr>
        </p:nvSpPr>
        <p:spPr/>
        <p:txBody>
          <a:bodyPr/>
          <a:lstStyle/>
          <a:p>
            <a:fld id="{78545626-7691-4392-8857-197509282F23}" type="datetimeFigureOut">
              <a:rPr lang="en-US" smtClean="0"/>
              <a:t>1/21/2026</a:t>
            </a:fld>
            <a:endParaRPr lang="en-US"/>
          </a:p>
        </p:txBody>
      </p:sp>
      <p:sp>
        <p:nvSpPr>
          <p:cNvPr id="6" name="Footer Placeholder 5">
            <a:extLst>
              <a:ext uri="{FF2B5EF4-FFF2-40B4-BE49-F238E27FC236}">
                <a16:creationId xmlns:a16="http://schemas.microsoft.com/office/drawing/2014/main" id="{34F85A96-6A4A-80D4-7439-EA32429366C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EA8A581-A435-E1E5-535A-19DD17601B47}"/>
              </a:ext>
            </a:extLst>
          </p:cNvPr>
          <p:cNvSpPr>
            <a:spLocks noGrp="1"/>
          </p:cNvSpPr>
          <p:nvPr>
            <p:ph type="sldNum" sz="quarter" idx="12"/>
          </p:nvPr>
        </p:nvSpPr>
        <p:spPr/>
        <p:txBody>
          <a:bodyPr/>
          <a:lstStyle/>
          <a:p>
            <a:fld id="{119010B6-A8F3-4C67-AAAF-EC4243BB4E2E}" type="slidenum">
              <a:rPr lang="en-US" smtClean="0"/>
              <a:t>‹#›</a:t>
            </a:fld>
            <a:endParaRPr lang="en-US"/>
          </a:p>
        </p:txBody>
      </p:sp>
    </p:spTree>
    <p:extLst>
      <p:ext uri="{BB962C8B-B14F-4D97-AF65-F5344CB8AC3E}">
        <p14:creationId xmlns:p14="http://schemas.microsoft.com/office/powerpoint/2010/main" val="39784483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9BFAF1-92ED-8577-5ACA-D4A058AAA40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03DDF87-3624-037E-0CE4-30930F7DBD2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986DF28-FAD9-FFAC-405D-9B011DB953C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E6C91B5-95BD-FB24-8CE6-4D15C220584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2DE9E7D-4378-D042-E89A-B0EE4652A1B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DB4620D-FECF-5BD1-B694-E7F67B692F07}"/>
              </a:ext>
            </a:extLst>
          </p:cNvPr>
          <p:cNvSpPr>
            <a:spLocks noGrp="1"/>
          </p:cNvSpPr>
          <p:nvPr>
            <p:ph type="dt" sz="half" idx="10"/>
          </p:nvPr>
        </p:nvSpPr>
        <p:spPr/>
        <p:txBody>
          <a:bodyPr/>
          <a:lstStyle/>
          <a:p>
            <a:fld id="{78545626-7691-4392-8857-197509282F23}" type="datetimeFigureOut">
              <a:rPr lang="en-US" smtClean="0"/>
              <a:t>1/21/2026</a:t>
            </a:fld>
            <a:endParaRPr lang="en-US"/>
          </a:p>
        </p:txBody>
      </p:sp>
      <p:sp>
        <p:nvSpPr>
          <p:cNvPr id="8" name="Footer Placeholder 7">
            <a:extLst>
              <a:ext uri="{FF2B5EF4-FFF2-40B4-BE49-F238E27FC236}">
                <a16:creationId xmlns:a16="http://schemas.microsoft.com/office/drawing/2014/main" id="{B700871D-BBE7-354E-0C16-D5464F54646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DDDEE0F-BE44-AF90-394B-AF7B37238368}"/>
              </a:ext>
            </a:extLst>
          </p:cNvPr>
          <p:cNvSpPr>
            <a:spLocks noGrp="1"/>
          </p:cNvSpPr>
          <p:nvPr>
            <p:ph type="sldNum" sz="quarter" idx="12"/>
          </p:nvPr>
        </p:nvSpPr>
        <p:spPr/>
        <p:txBody>
          <a:bodyPr/>
          <a:lstStyle/>
          <a:p>
            <a:fld id="{119010B6-A8F3-4C67-AAAF-EC4243BB4E2E}" type="slidenum">
              <a:rPr lang="en-US" smtClean="0"/>
              <a:t>‹#›</a:t>
            </a:fld>
            <a:endParaRPr lang="en-US"/>
          </a:p>
        </p:txBody>
      </p:sp>
    </p:spTree>
    <p:extLst>
      <p:ext uri="{BB962C8B-B14F-4D97-AF65-F5344CB8AC3E}">
        <p14:creationId xmlns:p14="http://schemas.microsoft.com/office/powerpoint/2010/main" val="20473144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E3176-ECE1-2551-42EA-A76781298DA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8BD8148-E067-487F-A572-25B37FDF3F4E}"/>
              </a:ext>
            </a:extLst>
          </p:cNvPr>
          <p:cNvSpPr>
            <a:spLocks noGrp="1"/>
          </p:cNvSpPr>
          <p:nvPr>
            <p:ph type="dt" sz="half" idx="10"/>
          </p:nvPr>
        </p:nvSpPr>
        <p:spPr/>
        <p:txBody>
          <a:bodyPr/>
          <a:lstStyle/>
          <a:p>
            <a:fld id="{78545626-7691-4392-8857-197509282F23}" type="datetimeFigureOut">
              <a:rPr lang="en-US" smtClean="0"/>
              <a:t>1/21/2026</a:t>
            </a:fld>
            <a:endParaRPr lang="en-US"/>
          </a:p>
        </p:txBody>
      </p:sp>
      <p:sp>
        <p:nvSpPr>
          <p:cNvPr id="4" name="Footer Placeholder 3">
            <a:extLst>
              <a:ext uri="{FF2B5EF4-FFF2-40B4-BE49-F238E27FC236}">
                <a16:creationId xmlns:a16="http://schemas.microsoft.com/office/drawing/2014/main" id="{BB1A9BDF-3575-1440-8229-8EECEC27900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439578F-A77C-E784-FA3B-953AC86C1415}"/>
              </a:ext>
            </a:extLst>
          </p:cNvPr>
          <p:cNvSpPr>
            <a:spLocks noGrp="1"/>
          </p:cNvSpPr>
          <p:nvPr>
            <p:ph type="sldNum" sz="quarter" idx="12"/>
          </p:nvPr>
        </p:nvSpPr>
        <p:spPr/>
        <p:txBody>
          <a:bodyPr/>
          <a:lstStyle/>
          <a:p>
            <a:fld id="{119010B6-A8F3-4C67-AAAF-EC4243BB4E2E}" type="slidenum">
              <a:rPr lang="en-US" smtClean="0"/>
              <a:t>‹#›</a:t>
            </a:fld>
            <a:endParaRPr lang="en-US"/>
          </a:p>
        </p:txBody>
      </p:sp>
    </p:spTree>
    <p:extLst>
      <p:ext uri="{BB962C8B-B14F-4D97-AF65-F5344CB8AC3E}">
        <p14:creationId xmlns:p14="http://schemas.microsoft.com/office/powerpoint/2010/main" val="6204889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F9CE100-4BA0-5D13-2E61-2DCAAFD68E0E}"/>
              </a:ext>
            </a:extLst>
          </p:cNvPr>
          <p:cNvSpPr>
            <a:spLocks noGrp="1"/>
          </p:cNvSpPr>
          <p:nvPr>
            <p:ph type="dt" sz="half" idx="10"/>
          </p:nvPr>
        </p:nvSpPr>
        <p:spPr/>
        <p:txBody>
          <a:bodyPr/>
          <a:lstStyle/>
          <a:p>
            <a:fld id="{78545626-7691-4392-8857-197509282F23}" type="datetimeFigureOut">
              <a:rPr lang="en-US" smtClean="0"/>
              <a:t>1/21/2026</a:t>
            </a:fld>
            <a:endParaRPr lang="en-US"/>
          </a:p>
        </p:txBody>
      </p:sp>
      <p:sp>
        <p:nvSpPr>
          <p:cNvPr id="3" name="Footer Placeholder 2">
            <a:extLst>
              <a:ext uri="{FF2B5EF4-FFF2-40B4-BE49-F238E27FC236}">
                <a16:creationId xmlns:a16="http://schemas.microsoft.com/office/drawing/2014/main" id="{DA32E8E2-33E7-5722-A224-4B402C0CEAD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9DA4AE5-31DF-3362-E86C-1C6F7087D76E}"/>
              </a:ext>
            </a:extLst>
          </p:cNvPr>
          <p:cNvSpPr>
            <a:spLocks noGrp="1"/>
          </p:cNvSpPr>
          <p:nvPr>
            <p:ph type="sldNum" sz="quarter" idx="12"/>
          </p:nvPr>
        </p:nvSpPr>
        <p:spPr/>
        <p:txBody>
          <a:bodyPr/>
          <a:lstStyle/>
          <a:p>
            <a:fld id="{119010B6-A8F3-4C67-AAAF-EC4243BB4E2E}" type="slidenum">
              <a:rPr lang="en-US" smtClean="0"/>
              <a:t>‹#›</a:t>
            </a:fld>
            <a:endParaRPr lang="en-US"/>
          </a:p>
        </p:txBody>
      </p:sp>
    </p:spTree>
    <p:extLst>
      <p:ext uri="{BB962C8B-B14F-4D97-AF65-F5344CB8AC3E}">
        <p14:creationId xmlns:p14="http://schemas.microsoft.com/office/powerpoint/2010/main" val="38802551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F5E6AD-DC3E-595B-61C7-B771115F3BF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FA4D022-DAB4-E975-18ED-0C1FEA09634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FD72DD6-5E5A-DE44-9E40-9C2188F0040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366C065-4831-CD3E-A3C4-127A9AE36FA6}"/>
              </a:ext>
            </a:extLst>
          </p:cNvPr>
          <p:cNvSpPr>
            <a:spLocks noGrp="1"/>
          </p:cNvSpPr>
          <p:nvPr>
            <p:ph type="dt" sz="half" idx="10"/>
          </p:nvPr>
        </p:nvSpPr>
        <p:spPr/>
        <p:txBody>
          <a:bodyPr/>
          <a:lstStyle/>
          <a:p>
            <a:fld id="{78545626-7691-4392-8857-197509282F23}" type="datetimeFigureOut">
              <a:rPr lang="en-US" smtClean="0"/>
              <a:t>1/21/2026</a:t>
            </a:fld>
            <a:endParaRPr lang="en-US"/>
          </a:p>
        </p:txBody>
      </p:sp>
      <p:sp>
        <p:nvSpPr>
          <p:cNvPr id="6" name="Footer Placeholder 5">
            <a:extLst>
              <a:ext uri="{FF2B5EF4-FFF2-40B4-BE49-F238E27FC236}">
                <a16:creationId xmlns:a16="http://schemas.microsoft.com/office/drawing/2014/main" id="{96C3A6DD-372C-080C-0658-F36965C72CC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8DD1FE5-337A-CDC4-EAD4-19B6AA2B6AF1}"/>
              </a:ext>
            </a:extLst>
          </p:cNvPr>
          <p:cNvSpPr>
            <a:spLocks noGrp="1"/>
          </p:cNvSpPr>
          <p:nvPr>
            <p:ph type="sldNum" sz="quarter" idx="12"/>
          </p:nvPr>
        </p:nvSpPr>
        <p:spPr/>
        <p:txBody>
          <a:bodyPr/>
          <a:lstStyle/>
          <a:p>
            <a:fld id="{119010B6-A8F3-4C67-AAAF-EC4243BB4E2E}" type="slidenum">
              <a:rPr lang="en-US" smtClean="0"/>
              <a:t>‹#›</a:t>
            </a:fld>
            <a:endParaRPr lang="en-US"/>
          </a:p>
        </p:txBody>
      </p:sp>
    </p:spTree>
    <p:extLst>
      <p:ext uri="{BB962C8B-B14F-4D97-AF65-F5344CB8AC3E}">
        <p14:creationId xmlns:p14="http://schemas.microsoft.com/office/powerpoint/2010/main" val="2364829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32733D-B7C3-E9BC-2624-34C0AE48380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A773DBE-A85D-1204-A020-F05CA547F40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0875921-4085-88C2-7BB9-4E0E913CC50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94D401C-62B2-FFE5-997A-D181E9AAA481}"/>
              </a:ext>
            </a:extLst>
          </p:cNvPr>
          <p:cNvSpPr>
            <a:spLocks noGrp="1"/>
          </p:cNvSpPr>
          <p:nvPr>
            <p:ph type="dt" sz="half" idx="10"/>
          </p:nvPr>
        </p:nvSpPr>
        <p:spPr/>
        <p:txBody>
          <a:bodyPr/>
          <a:lstStyle/>
          <a:p>
            <a:fld id="{78545626-7691-4392-8857-197509282F23}" type="datetimeFigureOut">
              <a:rPr lang="en-US" smtClean="0"/>
              <a:t>1/21/2026</a:t>
            </a:fld>
            <a:endParaRPr lang="en-US"/>
          </a:p>
        </p:txBody>
      </p:sp>
      <p:sp>
        <p:nvSpPr>
          <p:cNvPr id="6" name="Footer Placeholder 5">
            <a:extLst>
              <a:ext uri="{FF2B5EF4-FFF2-40B4-BE49-F238E27FC236}">
                <a16:creationId xmlns:a16="http://schemas.microsoft.com/office/drawing/2014/main" id="{2E2F7A88-75E7-685A-1333-1EDC224DDC9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DC6DE85-38CF-1D3E-3F65-F6555A45390A}"/>
              </a:ext>
            </a:extLst>
          </p:cNvPr>
          <p:cNvSpPr>
            <a:spLocks noGrp="1"/>
          </p:cNvSpPr>
          <p:nvPr>
            <p:ph type="sldNum" sz="quarter" idx="12"/>
          </p:nvPr>
        </p:nvSpPr>
        <p:spPr/>
        <p:txBody>
          <a:bodyPr/>
          <a:lstStyle/>
          <a:p>
            <a:fld id="{119010B6-A8F3-4C67-AAAF-EC4243BB4E2E}" type="slidenum">
              <a:rPr lang="en-US" smtClean="0"/>
              <a:t>‹#›</a:t>
            </a:fld>
            <a:endParaRPr lang="en-US"/>
          </a:p>
        </p:txBody>
      </p:sp>
    </p:spTree>
    <p:extLst>
      <p:ext uri="{BB962C8B-B14F-4D97-AF65-F5344CB8AC3E}">
        <p14:creationId xmlns:p14="http://schemas.microsoft.com/office/powerpoint/2010/main" val="37529988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lumMod val="50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E96D678-7DFB-1A2F-A21A-1F2B5966144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3B7C422-C0B2-C4AB-8CC8-750FC227620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F7F24E-7288-2365-1167-392C2B9EC23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8545626-7691-4392-8857-197509282F23}" type="datetimeFigureOut">
              <a:rPr lang="en-US" smtClean="0"/>
              <a:t>1/21/2026</a:t>
            </a:fld>
            <a:endParaRPr lang="en-US"/>
          </a:p>
        </p:txBody>
      </p:sp>
      <p:sp>
        <p:nvSpPr>
          <p:cNvPr id="5" name="Footer Placeholder 4">
            <a:extLst>
              <a:ext uri="{FF2B5EF4-FFF2-40B4-BE49-F238E27FC236}">
                <a16:creationId xmlns:a16="http://schemas.microsoft.com/office/drawing/2014/main" id="{85509007-C032-0476-0168-DA7BC212EF1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3FDB6F0-D4B9-D0A9-1690-E37AD17CD4E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19010B6-A8F3-4C67-AAAF-EC4243BB4E2E}" type="slidenum">
              <a:rPr lang="en-US" smtClean="0"/>
              <a:t>‹#›</a:t>
            </a:fld>
            <a:endParaRPr lang="en-US"/>
          </a:p>
        </p:txBody>
      </p:sp>
    </p:spTree>
    <p:extLst>
      <p:ext uri="{BB962C8B-B14F-4D97-AF65-F5344CB8AC3E}">
        <p14:creationId xmlns:p14="http://schemas.microsoft.com/office/powerpoint/2010/main" val="15838633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2">
            <a:lumMod val="50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1" cy="1326321"/>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96064"/>
            <a:ext cx="10353762" cy="36951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62D6E202-B606-4609-B914-27C9371A1F6D}" type="datetime1">
              <a:rPr lang="en-US" smtClean="0"/>
              <a:t>1/21/2026</a:t>
            </a:fld>
            <a:endParaRPr lang="en-US" dirty="0"/>
          </a:p>
        </p:txBody>
      </p:sp>
      <p:sp>
        <p:nvSpPr>
          <p:cNvPr id="5" name="Footer Placeholder 4"/>
          <p:cNvSpPr>
            <a:spLocks noGrp="1"/>
          </p:cNvSpPr>
          <p:nvPr>
            <p:ph type="ftr" sz="quarter" idx="3"/>
          </p:nvPr>
        </p:nvSpPr>
        <p:spPr>
          <a:xfrm>
            <a:off x="913794" y="5883275"/>
            <a:ext cx="6672865" cy="365125"/>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1254706179"/>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hf sldNum="0" hdr="0" ftr="0" dt="0"/>
  <p:txStyles>
    <p:title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hyperlink" Target="https://israelpalestinenews.org/what-does-the-bible-really-say-about-modern-israel/?fbclid=IwAR2sCHYsDQkrodqRSWMh03sSQwhOnBFIEpKzHQOzcck6KxbzEvTAD6C6CFs" TargetMode="External"/><Relationship Id="rId2" Type="http://schemas.openxmlformats.org/officeDocument/2006/relationships/image" Target="../media/image3.jpg"/><Relationship Id="rId1" Type="http://schemas.openxmlformats.org/officeDocument/2006/relationships/slideLayout" Target="../slideLayouts/slideLayout12.xml"/><Relationship Id="rId4" Type="http://schemas.openxmlformats.org/officeDocument/2006/relationships/hyperlink" Target="https://creativecommons.org/licenses/by/3.0/"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Woman signing contract">
            <a:extLst>
              <a:ext uri="{FF2B5EF4-FFF2-40B4-BE49-F238E27FC236}">
                <a16:creationId xmlns:a16="http://schemas.microsoft.com/office/drawing/2014/main" id="{1C4D8025-4677-4866-67AA-1E4DC6AD3C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5008937" y="864815"/>
            <a:ext cx="6446566" cy="899381"/>
          </a:xfrm>
        </p:spPr>
        <p:txBody>
          <a:bodyPr anchor="b">
            <a:noAutofit/>
          </a:bodyPr>
          <a:lstStyle/>
          <a:p>
            <a:pPr algn="r"/>
            <a:r>
              <a:rPr lang="en-US" sz="8500" dirty="0">
                <a:solidFill>
                  <a:schemeClr val="tx1"/>
                </a:solidFill>
              </a:rPr>
              <a:t>Contract Law</a:t>
            </a:r>
          </a:p>
        </p:txBody>
      </p:sp>
      <p:sp>
        <p:nvSpPr>
          <p:cNvPr id="8" name="TextBox 7">
            <a:extLst>
              <a:ext uri="{FF2B5EF4-FFF2-40B4-BE49-F238E27FC236}">
                <a16:creationId xmlns:a16="http://schemas.microsoft.com/office/drawing/2014/main" id="{45F259D5-3B81-5246-7753-601ECCB0B3C5}"/>
              </a:ext>
            </a:extLst>
          </p:cNvPr>
          <p:cNvSpPr txBox="1"/>
          <p:nvPr/>
        </p:nvSpPr>
        <p:spPr>
          <a:xfrm>
            <a:off x="7321186" y="1581242"/>
            <a:ext cx="4134317" cy="1554272"/>
          </a:xfrm>
          <a:prstGeom prst="rect">
            <a:avLst/>
          </a:prstGeom>
          <a:noFill/>
        </p:spPr>
        <p:txBody>
          <a:bodyPr wrap="square" rtlCol="0">
            <a:spAutoFit/>
          </a:bodyPr>
          <a:lstStyle/>
          <a:p>
            <a:pPr algn="r"/>
            <a:r>
              <a:rPr lang="en-US" sz="2500" dirty="0"/>
              <a:t>Trinity Law School, LA521</a:t>
            </a:r>
          </a:p>
          <a:p>
            <a:pPr algn="r"/>
            <a:r>
              <a:rPr lang="en-US" sz="2500" dirty="0"/>
              <a:t>Prof. Sharon Kaselonis</a:t>
            </a:r>
          </a:p>
          <a:p>
            <a:pPr algn="r"/>
            <a:r>
              <a:rPr lang="en-US" sz="2000" dirty="0"/>
              <a:t>skaselonis@tiu.edu</a:t>
            </a:r>
          </a:p>
          <a:p>
            <a:endParaRPr lang="en-US" sz="2500" dirty="0"/>
          </a:p>
        </p:txBody>
      </p:sp>
    </p:spTree>
    <p:extLst>
      <p:ext uri="{BB962C8B-B14F-4D97-AF65-F5344CB8AC3E}">
        <p14:creationId xmlns:p14="http://schemas.microsoft.com/office/powerpoint/2010/main" val="1931439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3">
            <a:lumMod val="5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0C3162-E51A-9FC2-1E0A-CD0845F5A537}"/>
              </a:ext>
            </a:extLst>
          </p:cNvPr>
          <p:cNvSpPr>
            <a:spLocks noGrp="1"/>
          </p:cNvSpPr>
          <p:nvPr>
            <p:ph type="ctrTitle"/>
          </p:nvPr>
        </p:nvSpPr>
        <p:spPr>
          <a:xfrm>
            <a:off x="913794" y="4819137"/>
            <a:ext cx="10353761" cy="940354"/>
          </a:xfrm>
        </p:spPr>
        <p:txBody>
          <a:bodyPr>
            <a:normAutofit/>
          </a:bodyPr>
          <a:lstStyle/>
          <a:p>
            <a:pPr marL="0" marR="0">
              <a:spcBef>
                <a:spcPts val="0"/>
              </a:spcBef>
              <a:spcAft>
                <a:spcPts val="800"/>
              </a:spcAft>
              <a:tabLst>
                <a:tab pos="3284220" algn="l"/>
              </a:tabLst>
            </a:pPr>
            <a:r>
              <a:rPr lang="en-US" sz="3600" dirty="0">
                <a:latin typeface="Calibri" panose="020F0502020204030204" pitchFamily="34" charset="0"/>
                <a:ea typeface="Calibri" panose="020F0502020204030204" pitchFamily="34" charset="0"/>
                <a:cs typeface="Calibri" panose="020F0502020204030204" pitchFamily="34" charset="0"/>
              </a:rPr>
              <a:t>Expectation Damages</a:t>
            </a:r>
          </a:p>
        </p:txBody>
      </p:sp>
      <p:pic>
        <p:nvPicPr>
          <p:cNvPr id="6" name="Picture 5">
            <a:extLst>
              <a:ext uri="{FF2B5EF4-FFF2-40B4-BE49-F238E27FC236}">
                <a16:creationId xmlns:a16="http://schemas.microsoft.com/office/drawing/2014/main" id="{26A1F99A-AD9A-CD82-7DE7-672309057C5E}"/>
              </a:ext>
            </a:extLst>
          </p:cNvPr>
          <p:cNvPicPr>
            <a:picLocks noChangeAspect="1"/>
          </p:cNvPicPr>
          <p:nvPr/>
        </p:nvPicPr>
        <p:blipFill>
          <a:blip r:embed="rId2"/>
          <a:stretch>
            <a:fillRect/>
          </a:stretch>
        </p:blipFill>
        <p:spPr>
          <a:xfrm>
            <a:off x="3224281" y="643466"/>
            <a:ext cx="5735087" cy="3928534"/>
          </a:xfrm>
          <a:prstGeom prst="rect">
            <a:avLst/>
          </a:prstGeom>
        </p:spPr>
      </p:pic>
      <p:sp>
        <p:nvSpPr>
          <p:cNvPr id="7" name="TextBox 6">
            <a:extLst>
              <a:ext uri="{FF2B5EF4-FFF2-40B4-BE49-F238E27FC236}">
                <a16:creationId xmlns:a16="http://schemas.microsoft.com/office/drawing/2014/main" id="{B8648979-1404-5A90-D345-A153532F2147}"/>
              </a:ext>
            </a:extLst>
          </p:cNvPr>
          <p:cNvSpPr txBox="1"/>
          <p:nvPr/>
        </p:nvSpPr>
        <p:spPr>
          <a:xfrm>
            <a:off x="6480312" y="4572916"/>
            <a:ext cx="2576346" cy="246221"/>
          </a:xfrm>
          <a:prstGeom prst="rect">
            <a:avLst/>
          </a:prstGeom>
          <a:noFill/>
        </p:spPr>
        <p:txBody>
          <a:bodyPr wrap="none" rtlCol="0">
            <a:spAutoFit/>
          </a:bodyPr>
          <a:lstStyle/>
          <a:p>
            <a:r>
              <a:rPr lang="en-US" sz="1000" dirty="0"/>
              <a:t>Image </a:t>
            </a:r>
            <a:r>
              <a:rPr lang="en-US" sz="1000" dirty="0" err="1"/>
              <a:t>source:agmovementproject.com</a:t>
            </a:r>
            <a:endParaRPr lang="en-US" sz="1000" dirty="0"/>
          </a:p>
        </p:txBody>
      </p:sp>
    </p:spTree>
    <p:extLst>
      <p:ext uri="{BB962C8B-B14F-4D97-AF65-F5344CB8AC3E}">
        <p14:creationId xmlns:p14="http://schemas.microsoft.com/office/powerpoint/2010/main" val="1660533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0C3162-E51A-9FC2-1E0A-CD0845F5A537}"/>
              </a:ext>
            </a:extLst>
          </p:cNvPr>
          <p:cNvSpPr>
            <a:spLocks noGrp="1"/>
          </p:cNvSpPr>
          <p:nvPr>
            <p:ph type="ctrTitle"/>
          </p:nvPr>
        </p:nvSpPr>
        <p:spPr>
          <a:xfrm>
            <a:off x="1595269" y="547932"/>
            <a:ext cx="9001462" cy="656561"/>
          </a:xfrm>
        </p:spPr>
        <p:txBody>
          <a:bodyPr>
            <a:normAutofit fontScale="90000"/>
          </a:bodyPr>
          <a:lstStyle/>
          <a:p>
            <a:pPr marL="0" marR="0">
              <a:lnSpc>
                <a:spcPct val="107000"/>
              </a:lnSpc>
              <a:spcBef>
                <a:spcPts val="0"/>
              </a:spcBef>
              <a:spcAft>
                <a:spcPts val="800"/>
              </a:spcAft>
              <a:tabLst>
                <a:tab pos="3284220" algn="l"/>
              </a:tabLst>
            </a:pPr>
            <a:r>
              <a:rPr lang="en-US" sz="3900" dirty="0">
                <a:latin typeface="Calibri" panose="020F0502020204030204" pitchFamily="34" charset="0"/>
                <a:ea typeface="Calibri" panose="020F0502020204030204" pitchFamily="34" charset="0"/>
                <a:cs typeface="Calibri" panose="020F0502020204030204" pitchFamily="34" charset="0"/>
              </a:rPr>
              <a:t>Expectation Damages</a:t>
            </a:r>
          </a:p>
        </p:txBody>
      </p:sp>
      <p:sp>
        <p:nvSpPr>
          <p:cNvPr id="3" name="Subtitle 2">
            <a:extLst>
              <a:ext uri="{FF2B5EF4-FFF2-40B4-BE49-F238E27FC236}">
                <a16:creationId xmlns:a16="http://schemas.microsoft.com/office/drawing/2014/main" id="{52844578-3BDC-6528-367F-526D49354084}"/>
              </a:ext>
            </a:extLst>
          </p:cNvPr>
          <p:cNvSpPr>
            <a:spLocks noGrp="1"/>
          </p:cNvSpPr>
          <p:nvPr>
            <p:ph type="subTitle" idx="1"/>
          </p:nvPr>
        </p:nvSpPr>
        <p:spPr>
          <a:xfrm>
            <a:off x="1137138" y="1673022"/>
            <a:ext cx="9800493" cy="1755978"/>
          </a:xfrm>
        </p:spPr>
        <p:txBody>
          <a:bodyPr>
            <a:noAutofit/>
          </a:bodyPr>
          <a:lstStyle/>
          <a:p>
            <a:pPr marR="0" algn="l">
              <a:lnSpc>
                <a:spcPct val="107000"/>
              </a:lnSpc>
              <a:spcBef>
                <a:spcPts val="0"/>
              </a:spcBef>
              <a:spcAft>
                <a:spcPts val="800"/>
              </a:spcAft>
            </a:pP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In general, the amount of the award is measured by the promise’s expectation interest or, as it is sometimes said, </a:t>
            </a:r>
            <a:r>
              <a:rPr lang="en-US" sz="2200" b="1" dirty="0">
                <a:solidFill>
                  <a:srgbClr val="92D050"/>
                </a:solidFill>
                <a:effectLst/>
                <a:latin typeface="Times New Roman" panose="02020603050405020304" pitchFamily="18" charset="0"/>
                <a:ea typeface="Calibri" panose="020F0502020204030204" pitchFamily="34" charset="0"/>
                <a:cs typeface="Times New Roman" panose="02020603050405020304" pitchFamily="18" charset="0"/>
              </a:rPr>
              <a:t>“the benefit of the bargain.”</a:t>
            </a:r>
          </a:p>
          <a:p>
            <a:pPr marR="0" algn="l">
              <a:lnSpc>
                <a:spcPct val="107000"/>
              </a:lnSpc>
              <a:spcBef>
                <a:spcPts val="0"/>
              </a:spcBef>
              <a:spcAft>
                <a:spcPts val="800"/>
              </a:spcAft>
            </a:pPr>
            <a:endParaRPr lang="en-US" sz="2200" dirty="0">
              <a:effectLst/>
              <a:latin typeface="Times New Roman" panose="02020603050405020304" pitchFamily="18" charset="0"/>
              <a:ea typeface="Calibri" panose="020F0502020204030204" pitchFamily="34" charset="0"/>
              <a:cs typeface="Times New Roman" panose="02020603050405020304" pitchFamily="18" charset="0"/>
            </a:endParaRPr>
          </a:p>
          <a:p>
            <a:pPr marR="0">
              <a:lnSpc>
                <a:spcPct val="107000"/>
              </a:lnSpc>
              <a:spcBef>
                <a:spcPts val="0"/>
              </a:spcBef>
              <a:spcAft>
                <a:spcPts val="800"/>
              </a:spcAft>
            </a:pPr>
            <a:r>
              <a:rPr lang="en-US" sz="3000" b="1" dirty="0">
                <a:effectLst/>
                <a:latin typeface="Times New Roman" panose="02020603050405020304" pitchFamily="18" charset="0"/>
                <a:ea typeface="Calibri" panose="020F0502020204030204" pitchFamily="34" charset="0"/>
                <a:cs typeface="Times New Roman" panose="02020603050405020304" pitchFamily="18" charset="0"/>
              </a:rPr>
              <a:t>Purpose</a:t>
            </a:r>
          </a:p>
          <a:p>
            <a:pPr marR="0" algn="l">
              <a:lnSpc>
                <a:spcPct val="107000"/>
              </a:lnSpc>
              <a:spcBef>
                <a:spcPts val="0"/>
              </a:spcBef>
              <a:spcAft>
                <a:spcPts val="800"/>
              </a:spcAft>
            </a:pP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The purpose of contract damages is to give compensation for the breach, i.e., to put the nonbreaching party in the position they would have been in had the promise been performed so far as money can do this. </a:t>
            </a:r>
          </a:p>
        </p:txBody>
      </p:sp>
    </p:spTree>
    <p:extLst>
      <p:ext uri="{BB962C8B-B14F-4D97-AF65-F5344CB8AC3E}">
        <p14:creationId xmlns:p14="http://schemas.microsoft.com/office/powerpoint/2010/main" val="13275187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lumMod val="5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0C3162-E51A-9FC2-1E0A-CD0845F5A537}"/>
              </a:ext>
            </a:extLst>
          </p:cNvPr>
          <p:cNvSpPr>
            <a:spLocks noGrp="1"/>
          </p:cNvSpPr>
          <p:nvPr>
            <p:ph type="ctrTitle"/>
          </p:nvPr>
        </p:nvSpPr>
        <p:spPr>
          <a:xfrm>
            <a:off x="6513534" y="609600"/>
            <a:ext cx="4754022" cy="1326321"/>
          </a:xfrm>
        </p:spPr>
        <p:txBody>
          <a:bodyPr vert="horz" lIns="91440" tIns="45720" rIns="91440" bIns="45720" rtlCol="0" anchor="ctr">
            <a:normAutofit/>
          </a:bodyPr>
          <a:lstStyle/>
          <a:p>
            <a:pPr marL="0" marR="0">
              <a:spcAft>
                <a:spcPts val="800"/>
              </a:spcAft>
              <a:tabLst>
                <a:tab pos="3284220" algn="l"/>
              </a:tabLst>
            </a:pPr>
            <a:r>
              <a:rPr lang="en-US" sz="3400"/>
              <a:t>Damages - Restatement</a:t>
            </a:r>
          </a:p>
        </p:txBody>
      </p:sp>
      <p:pic>
        <p:nvPicPr>
          <p:cNvPr id="7" name="Picture 6" descr="Law books section in library">
            <a:extLst>
              <a:ext uri="{FF2B5EF4-FFF2-40B4-BE49-F238E27FC236}">
                <a16:creationId xmlns:a16="http://schemas.microsoft.com/office/drawing/2014/main" id="{DF2018AB-8719-764E-F8B1-0C8232BC3E51}"/>
              </a:ext>
            </a:extLst>
          </p:cNvPr>
          <p:cNvPicPr>
            <a:picLocks noChangeAspect="1"/>
          </p:cNvPicPr>
          <p:nvPr/>
        </p:nvPicPr>
        <p:blipFill rotWithShape="1">
          <a:blip r:embed="rId2">
            <a:extLst>
              <a:ext uri="{28A0092B-C50C-407E-A947-70E740481C1C}">
                <a14:useLocalDpi xmlns:a14="http://schemas.microsoft.com/office/drawing/2010/main" val="0"/>
              </a:ext>
            </a:extLst>
          </a:blip>
          <a:srcRect l="26056" r="14610" b="-1"/>
          <a:stretch/>
        </p:blipFill>
        <p:spPr>
          <a:xfrm>
            <a:off x="20" y="10"/>
            <a:ext cx="6095980" cy="6857990"/>
          </a:xfrm>
          <a:prstGeom prst="rect">
            <a:avLst/>
          </a:prstGeom>
          <a:solidFill>
            <a:schemeClr val="bg2">
              <a:lumMod val="50000"/>
            </a:schemeClr>
          </a:solidFill>
        </p:spPr>
      </p:pic>
      <p:sp>
        <p:nvSpPr>
          <p:cNvPr id="5" name="Subtitle 4">
            <a:extLst>
              <a:ext uri="{FF2B5EF4-FFF2-40B4-BE49-F238E27FC236}">
                <a16:creationId xmlns:a16="http://schemas.microsoft.com/office/drawing/2014/main" id="{1D72805C-28A8-6A6E-5232-3328F8676C32}"/>
              </a:ext>
            </a:extLst>
          </p:cNvPr>
          <p:cNvSpPr>
            <a:spLocks noGrp="1"/>
          </p:cNvSpPr>
          <p:nvPr>
            <p:ph type="subTitle" idx="1"/>
          </p:nvPr>
        </p:nvSpPr>
        <p:spPr>
          <a:xfrm>
            <a:off x="6749509" y="2027240"/>
            <a:ext cx="4754022" cy="3695136"/>
          </a:xfrm>
        </p:spPr>
        <p:txBody>
          <a:bodyPr vert="horz" lIns="91440" tIns="45720" rIns="91440" bIns="45720" rtlCol="0">
            <a:noAutofit/>
          </a:bodyPr>
          <a:lstStyle/>
          <a:p>
            <a:pPr indent="-228600" algn="l">
              <a:lnSpc>
                <a:spcPct val="110000"/>
              </a:lnSpc>
              <a:buFont typeface="Arial" panose="020B0604020202020204" pitchFamily="34" charset="0"/>
              <a:buChar char="•"/>
            </a:pPr>
            <a:r>
              <a:rPr lang="en-US" sz="1400" dirty="0"/>
              <a:t>§347. MEASURE OF DAMAGES IN GENERAL</a:t>
            </a:r>
          </a:p>
          <a:p>
            <a:pPr indent="-228600" algn="l">
              <a:lnSpc>
                <a:spcPct val="110000"/>
              </a:lnSpc>
              <a:buFont typeface="Arial" panose="020B0604020202020204" pitchFamily="34" charset="0"/>
              <a:buChar char="•"/>
            </a:pPr>
            <a:endParaRPr lang="en-US" sz="1400" dirty="0"/>
          </a:p>
          <a:p>
            <a:pPr indent="-228600" algn="l">
              <a:lnSpc>
                <a:spcPct val="110000"/>
              </a:lnSpc>
              <a:buFont typeface="Arial" panose="020B0604020202020204" pitchFamily="34" charset="0"/>
              <a:buChar char="•"/>
            </a:pPr>
            <a:r>
              <a:rPr lang="en-US" sz="1400" dirty="0"/>
              <a:t>Subject to the limitations stated in §§350-353, the injured party has a right to damages based on his </a:t>
            </a:r>
            <a:r>
              <a:rPr lang="en-US" sz="1400" dirty="0">
                <a:solidFill>
                  <a:srgbClr val="92D050"/>
                </a:solidFill>
              </a:rPr>
              <a:t>expectation interest</a:t>
            </a:r>
            <a:r>
              <a:rPr lang="en-US" sz="1400" dirty="0"/>
              <a:t> as measured by</a:t>
            </a:r>
          </a:p>
          <a:p>
            <a:pPr indent="-228600" algn="l">
              <a:lnSpc>
                <a:spcPct val="110000"/>
              </a:lnSpc>
              <a:buFont typeface="Arial" panose="020B0604020202020204" pitchFamily="34" charset="0"/>
              <a:buChar char="•"/>
            </a:pPr>
            <a:endParaRPr lang="en-US" sz="1400" dirty="0"/>
          </a:p>
          <a:p>
            <a:pPr lvl="1" indent="-228600" algn="l">
              <a:lnSpc>
                <a:spcPct val="110000"/>
              </a:lnSpc>
              <a:buFont typeface="Arial" panose="020B0604020202020204" pitchFamily="34" charset="0"/>
              <a:buChar char="•"/>
            </a:pPr>
            <a:r>
              <a:rPr lang="en-US" sz="1400" dirty="0"/>
              <a:t>(a) the loss in the value to him of the other party’s performance caused by its failure or deficiency, plus</a:t>
            </a:r>
          </a:p>
          <a:p>
            <a:pPr lvl="1" indent="-228600" algn="l">
              <a:lnSpc>
                <a:spcPct val="110000"/>
              </a:lnSpc>
              <a:buFont typeface="Arial" panose="020B0604020202020204" pitchFamily="34" charset="0"/>
              <a:buChar char="•"/>
            </a:pPr>
            <a:endParaRPr lang="en-US" sz="1400" dirty="0"/>
          </a:p>
          <a:p>
            <a:pPr lvl="1" indent="-228600" algn="l">
              <a:lnSpc>
                <a:spcPct val="110000"/>
              </a:lnSpc>
              <a:buFont typeface="Arial" panose="020B0604020202020204" pitchFamily="34" charset="0"/>
              <a:buChar char="•"/>
            </a:pPr>
            <a:r>
              <a:rPr lang="en-US" sz="1400" dirty="0"/>
              <a:t>(b) any other loss, including incidental or consequential loss, caused by the breach, less</a:t>
            </a:r>
          </a:p>
          <a:p>
            <a:pPr lvl="1" indent="-228600" algn="l">
              <a:lnSpc>
                <a:spcPct val="110000"/>
              </a:lnSpc>
              <a:buFont typeface="Arial" panose="020B0604020202020204" pitchFamily="34" charset="0"/>
              <a:buChar char="•"/>
            </a:pPr>
            <a:endParaRPr lang="en-US" sz="1400" dirty="0"/>
          </a:p>
          <a:p>
            <a:pPr lvl="1" indent="-228600" algn="l">
              <a:lnSpc>
                <a:spcPct val="110000"/>
              </a:lnSpc>
              <a:buFont typeface="Arial" panose="020B0604020202020204" pitchFamily="34" charset="0"/>
              <a:buChar char="•"/>
            </a:pPr>
            <a:r>
              <a:rPr lang="en-US" sz="1400" dirty="0"/>
              <a:t>(c) any cost or other loss that he has avoided by not having to perform.</a:t>
            </a:r>
          </a:p>
        </p:txBody>
      </p:sp>
      <p:cxnSp>
        <p:nvCxnSpPr>
          <p:cNvPr id="12" name="Straight Connector 11">
            <a:extLst>
              <a:ext uri="{FF2B5EF4-FFF2-40B4-BE49-F238E27FC236}">
                <a16:creationId xmlns:a16="http://schemas.microsoft.com/office/drawing/2014/main" id="{E0DCF65E-F84E-483D-83D7-A1616D56914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06560" y="45720"/>
            <a:ext cx="0" cy="6766560"/>
          </a:xfrm>
          <a:prstGeom prst="line">
            <a:avLst/>
          </a:prstGeom>
          <a:ln w="190500" cap="sq">
            <a:solidFill>
              <a:srgbClr val="FFFFFF"/>
            </a:solidFill>
            <a:miter lim="800000"/>
          </a:ln>
          <a:scene3d>
            <a:camera prst="orthographicFront"/>
            <a:lightRig rig="twoPt" dir="t">
              <a:rot lat="0" lon="0" rev="7200000"/>
            </a:lightRig>
          </a:scene3d>
          <a:sp3d>
            <a:bevelT w="25400" h="19050"/>
          </a:sp3d>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259845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lumMod val="50000"/>
            <a:alpha val="9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0C3162-E51A-9FC2-1E0A-CD0845F5A537}"/>
              </a:ext>
            </a:extLst>
          </p:cNvPr>
          <p:cNvSpPr>
            <a:spLocks noGrp="1"/>
          </p:cNvSpPr>
          <p:nvPr>
            <p:ph type="ctrTitle"/>
          </p:nvPr>
        </p:nvSpPr>
        <p:spPr>
          <a:xfrm>
            <a:off x="913795" y="609600"/>
            <a:ext cx="10353761" cy="1326321"/>
          </a:xfrm>
        </p:spPr>
        <p:txBody>
          <a:bodyPr vert="horz" lIns="91440" tIns="45720" rIns="91440" bIns="45720" rtlCol="0" anchor="ctr">
            <a:normAutofit/>
          </a:bodyPr>
          <a:lstStyle/>
          <a:p>
            <a:pPr marL="0" marR="0">
              <a:spcAft>
                <a:spcPts val="800"/>
              </a:spcAft>
              <a:tabLst>
                <a:tab pos="3284220" algn="l"/>
              </a:tabLst>
            </a:pPr>
            <a:r>
              <a:rPr lang="en-US" sz="3400" dirty="0">
                <a:latin typeface="Calibri" panose="020F0502020204030204" pitchFamily="34" charset="0"/>
                <a:ea typeface="Calibri" panose="020F0502020204030204" pitchFamily="34" charset="0"/>
                <a:cs typeface="Calibri" panose="020F0502020204030204" pitchFamily="34" charset="0"/>
              </a:rPr>
              <a:t>Expectation Damages</a:t>
            </a:r>
          </a:p>
        </p:txBody>
      </p:sp>
      <p:pic>
        <p:nvPicPr>
          <p:cNvPr id="5" name="Picture 4" descr="Calculator keypad">
            <a:extLst>
              <a:ext uri="{FF2B5EF4-FFF2-40B4-BE49-F238E27FC236}">
                <a16:creationId xmlns:a16="http://schemas.microsoft.com/office/drawing/2014/main" id="{EE59694F-B7B6-E2C2-2402-D98F6A60BCA4}"/>
              </a:ext>
            </a:extLst>
          </p:cNvPr>
          <p:cNvPicPr>
            <a:picLocks noChangeAspect="1"/>
          </p:cNvPicPr>
          <p:nvPr/>
        </p:nvPicPr>
        <p:blipFill rotWithShape="1">
          <a:blip r:embed="rId2">
            <a:extLst>
              <a:ext uri="{28A0092B-C50C-407E-A947-70E740481C1C}">
                <a14:useLocalDpi xmlns:a14="http://schemas.microsoft.com/office/drawing/2010/main" val="0"/>
              </a:ext>
            </a:extLst>
          </a:blip>
          <a:srcRect l="13177"/>
          <a:stretch/>
        </p:blipFill>
        <p:spPr>
          <a:xfrm>
            <a:off x="1017388" y="2210935"/>
            <a:ext cx="4833257" cy="3493180"/>
          </a:xfrm>
          <a:prstGeom prst="rect">
            <a:avLst/>
          </a:prstGeom>
          <a:ln w="190500" cap="sq">
            <a:solidFill>
              <a:srgbClr val="FFFFFF"/>
            </a:solidFill>
            <a:miter lim="800000"/>
          </a:ln>
          <a:effectLst>
            <a:outerShdw blurRad="54991" dist="17780" dir="5400000" algn="ctr" rotWithShape="0">
              <a:schemeClr val="bg1">
                <a:alpha val="40000"/>
              </a:schemeClr>
            </a:outerShdw>
          </a:effectLst>
          <a:scene3d>
            <a:camera prst="orthographicFront"/>
            <a:lightRig rig="twoPt" dir="t">
              <a:rot lat="0" lon="0" rev="7200000"/>
            </a:lightRig>
          </a:scene3d>
          <a:sp3d>
            <a:bevelT w="25400" h="19050"/>
          </a:sp3d>
        </p:spPr>
      </p:pic>
      <p:sp>
        <p:nvSpPr>
          <p:cNvPr id="3" name="Subtitle 2">
            <a:extLst>
              <a:ext uri="{FF2B5EF4-FFF2-40B4-BE49-F238E27FC236}">
                <a16:creationId xmlns:a16="http://schemas.microsoft.com/office/drawing/2014/main" id="{52844578-3BDC-6528-367F-526D49354084}"/>
              </a:ext>
            </a:extLst>
          </p:cNvPr>
          <p:cNvSpPr>
            <a:spLocks noGrp="1" noRot="1" noMove="1" noResize="1" noEditPoints="1" noAdjustHandles="1" noChangeArrowheads="1" noChangeShapeType="1"/>
          </p:cNvSpPr>
          <p:nvPr>
            <p:ph type="subTitle" idx="1"/>
          </p:nvPr>
        </p:nvSpPr>
        <p:spPr>
          <a:xfrm>
            <a:off x="6250695" y="2096064"/>
            <a:ext cx="5016860" cy="3695136"/>
          </a:xfrm>
        </p:spPr>
        <p:txBody>
          <a:bodyPr vert="horz" lIns="91440" tIns="45720" rIns="91440" bIns="45720" rtlCol="0">
            <a:normAutofit fontScale="92500"/>
          </a:bodyPr>
          <a:lstStyle/>
          <a:p>
            <a:pPr algn="l">
              <a:lnSpc>
                <a:spcPct val="110000"/>
              </a:lnSpc>
              <a:spcBef>
                <a:spcPts val="0"/>
              </a:spcBef>
              <a:spcAft>
                <a:spcPts val="800"/>
              </a:spcAft>
            </a:pPr>
            <a:r>
              <a:rPr lang="en-US" sz="1700" b="1" dirty="0"/>
              <a:t>The goal is to put the non breaching party in the position they would have been if the K had been performed as promised. </a:t>
            </a:r>
          </a:p>
          <a:p>
            <a:pPr marR="0" indent="-228600" algn="l">
              <a:lnSpc>
                <a:spcPct val="110000"/>
              </a:lnSpc>
              <a:spcBef>
                <a:spcPts val="0"/>
              </a:spcBef>
              <a:spcAft>
                <a:spcPts val="800"/>
              </a:spcAft>
              <a:buFont typeface="Arial" panose="020B0604020202020204" pitchFamily="34" charset="0"/>
              <a:buChar char="•"/>
            </a:pPr>
            <a:endParaRPr lang="en-US" sz="1700" b="1" dirty="0"/>
          </a:p>
          <a:p>
            <a:pPr marR="0" algn="l">
              <a:lnSpc>
                <a:spcPct val="110000"/>
              </a:lnSpc>
              <a:spcBef>
                <a:spcPts val="0"/>
              </a:spcBef>
              <a:spcAft>
                <a:spcPts val="800"/>
              </a:spcAft>
            </a:pPr>
            <a:r>
              <a:rPr lang="en-US" sz="1700" b="1" dirty="0"/>
              <a:t>Expectation damages = Cost and loss avoidance</a:t>
            </a:r>
          </a:p>
          <a:p>
            <a:pPr marR="0" algn="l">
              <a:lnSpc>
                <a:spcPct val="110000"/>
              </a:lnSpc>
              <a:spcBef>
                <a:spcPts val="0"/>
              </a:spcBef>
              <a:spcAft>
                <a:spcPts val="800"/>
              </a:spcAft>
            </a:pPr>
            <a:r>
              <a:rPr lang="en-US" sz="2500" b="1" dirty="0">
                <a:solidFill>
                  <a:srgbClr val="92D050"/>
                </a:solidFill>
              </a:rPr>
              <a:t>(Loss in Value) + </a:t>
            </a:r>
          </a:p>
          <a:p>
            <a:pPr marR="0" algn="l">
              <a:lnSpc>
                <a:spcPct val="110000"/>
              </a:lnSpc>
              <a:spcBef>
                <a:spcPts val="0"/>
              </a:spcBef>
              <a:spcAft>
                <a:spcPts val="800"/>
              </a:spcAft>
            </a:pPr>
            <a:r>
              <a:rPr lang="en-US" sz="2500" b="1" dirty="0">
                <a:solidFill>
                  <a:srgbClr val="92D050"/>
                </a:solidFill>
              </a:rPr>
              <a:t>(Other Losses) – </a:t>
            </a:r>
          </a:p>
          <a:p>
            <a:pPr marR="0" algn="l">
              <a:lnSpc>
                <a:spcPct val="110000"/>
              </a:lnSpc>
              <a:spcBef>
                <a:spcPts val="0"/>
              </a:spcBef>
              <a:spcAft>
                <a:spcPts val="800"/>
              </a:spcAft>
            </a:pPr>
            <a:r>
              <a:rPr lang="en-US" sz="2500" b="1" dirty="0">
                <a:solidFill>
                  <a:srgbClr val="92D050"/>
                </a:solidFill>
              </a:rPr>
              <a:t>(Cost Avoided) – </a:t>
            </a:r>
          </a:p>
          <a:p>
            <a:pPr marR="0" algn="l">
              <a:lnSpc>
                <a:spcPct val="110000"/>
              </a:lnSpc>
              <a:spcBef>
                <a:spcPts val="0"/>
              </a:spcBef>
              <a:spcAft>
                <a:spcPts val="800"/>
              </a:spcAft>
            </a:pPr>
            <a:r>
              <a:rPr lang="en-US" sz="2500" b="1" dirty="0">
                <a:solidFill>
                  <a:srgbClr val="92D050"/>
                </a:solidFill>
              </a:rPr>
              <a:t>(Loss Avoided) = damage</a:t>
            </a:r>
          </a:p>
          <a:p>
            <a:pPr marR="0" indent="-228600" algn="l">
              <a:lnSpc>
                <a:spcPct val="110000"/>
              </a:lnSpc>
              <a:spcBef>
                <a:spcPts val="0"/>
              </a:spcBef>
              <a:spcAft>
                <a:spcPts val="800"/>
              </a:spcAft>
              <a:buFont typeface="Arial" panose="020B0604020202020204" pitchFamily="34" charset="0"/>
              <a:buChar char="•"/>
            </a:pPr>
            <a:endParaRPr lang="en-US" sz="1700" b="1" dirty="0"/>
          </a:p>
          <a:p>
            <a:pPr marR="0" indent="-228600" algn="l">
              <a:lnSpc>
                <a:spcPct val="110000"/>
              </a:lnSpc>
              <a:spcBef>
                <a:spcPts val="0"/>
              </a:spcBef>
              <a:spcAft>
                <a:spcPts val="800"/>
              </a:spcAft>
              <a:buFont typeface="Arial" panose="020B0604020202020204" pitchFamily="34" charset="0"/>
              <a:buChar char="•"/>
            </a:pPr>
            <a:endParaRPr lang="en-US" sz="1700" b="1" dirty="0"/>
          </a:p>
        </p:txBody>
      </p:sp>
    </p:spTree>
    <p:extLst>
      <p:ext uri="{BB962C8B-B14F-4D97-AF65-F5344CB8AC3E}">
        <p14:creationId xmlns:p14="http://schemas.microsoft.com/office/powerpoint/2010/main" val="15236190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0C3162-E51A-9FC2-1E0A-CD0845F5A537}"/>
              </a:ext>
            </a:extLst>
          </p:cNvPr>
          <p:cNvSpPr>
            <a:spLocks noGrp="1"/>
          </p:cNvSpPr>
          <p:nvPr>
            <p:ph type="ctrTitle"/>
          </p:nvPr>
        </p:nvSpPr>
        <p:spPr>
          <a:xfrm>
            <a:off x="1595269" y="852732"/>
            <a:ext cx="9001462" cy="656561"/>
          </a:xfrm>
        </p:spPr>
        <p:txBody>
          <a:bodyPr>
            <a:noAutofit/>
          </a:bodyPr>
          <a:lstStyle/>
          <a:p>
            <a:pPr marL="0" marR="0">
              <a:lnSpc>
                <a:spcPct val="107000"/>
              </a:lnSpc>
              <a:spcBef>
                <a:spcPts val="0"/>
              </a:spcBef>
              <a:spcAft>
                <a:spcPts val="800"/>
              </a:spcAft>
              <a:tabLst>
                <a:tab pos="3284220" algn="l"/>
              </a:tabLst>
            </a:pPr>
            <a:r>
              <a:rPr lang="en-US" sz="3000" dirty="0"/>
              <a:t>Expectation Damages</a:t>
            </a:r>
            <a:br>
              <a:rPr lang="en-US" sz="3000" dirty="0"/>
            </a:br>
            <a:r>
              <a:rPr lang="en-US" sz="3000" dirty="0"/>
              <a:t>Calculated</a:t>
            </a:r>
          </a:p>
        </p:txBody>
      </p:sp>
      <p:sp>
        <p:nvSpPr>
          <p:cNvPr id="3" name="Subtitle 2">
            <a:extLst>
              <a:ext uri="{FF2B5EF4-FFF2-40B4-BE49-F238E27FC236}">
                <a16:creationId xmlns:a16="http://schemas.microsoft.com/office/drawing/2014/main" id="{52844578-3BDC-6528-367F-526D49354084}"/>
              </a:ext>
            </a:extLst>
          </p:cNvPr>
          <p:cNvSpPr>
            <a:spLocks noGrp="1" noRot="1" noMove="1" noResize="1" noEditPoints="1" noAdjustHandles="1" noChangeArrowheads="1" noChangeShapeType="1"/>
          </p:cNvSpPr>
          <p:nvPr>
            <p:ph type="subTitle" idx="1"/>
          </p:nvPr>
        </p:nvSpPr>
        <p:spPr>
          <a:xfrm>
            <a:off x="1137138" y="1673022"/>
            <a:ext cx="9800493" cy="1755978"/>
          </a:xfrm>
        </p:spPr>
        <p:txBody>
          <a:bodyPr>
            <a:noAutofit/>
          </a:bodyPr>
          <a:lstStyle/>
          <a:p>
            <a:pPr marR="0" algn="l">
              <a:lnSpc>
                <a:spcPct val="107000"/>
              </a:lnSpc>
              <a:spcBef>
                <a:spcPts val="0"/>
              </a:spcBef>
              <a:spcAft>
                <a:spcPts val="800"/>
              </a:spcAft>
            </a:pPr>
            <a:r>
              <a:rPr lang="en-US" sz="2000" b="1" dirty="0">
                <a:effectLst/>
                <a:latin typeface="Times New Roman" panose="02020603050405020304" pitchFamily="18" charset="0"/>
                <a:ea typeface="Calibri" panose="020F0502020204030204" pitchFamily="34" charset="0"/>
                <a:cs typeface="Times New Roman" panose="02020603050405020304" pitchFamily="18" charset="0"/>
              </a:rPr>
              <a:t>Expectation damages = Cost and loss avoidance</a:t>
            </a:r>
          </a:p>
          <a:p>
            <a:pPr lvl="1" algn="l">
              <a:lnSpc>
                <a:spcPct val="107000"/>
              </a:lnSpc>
              <a:spcBef>
                <a:spcPts val="0"/>
              </a:spcBef>
              <a:spcAft>
                <a:spcPts val="800"/>
              </a:spcAft>
            </a:pPr>
            <a:r>
              <a:rPr lang="en-US" sz="1600" b="1" dirty="0">
                <a:effectLst/>
                <a:latin typeface="Times New Roman" panose="02020603050405020304" pitchFamily="18" charset="0"/>
                <a:ea typeface="Calibri" panose="020F0502020204030204" pitchFamily="34" charset="0"/>
                <a:cs typeface="Times New Roman" panose="02020603050405020304" pitchFamily="18" charset="0"/>
              </a:rPr>
              <a:t>(Loss in Value) + (Other Losses) – (Cost Avoided) – (Loss Avoided)</a:t>
            </a:r>
          </a:p>
          <a:p>
            <a:pPr lvl="1" algn="l">
              <a:lnSpc>
                <a:spcPct val="107000"/>
              </a:lnSpc>
              <a:spcBef>
                <a:spcPts val="0"/>
              </a:spcBef>
              <a:spcAft>
                <a:spcPts val="800"/>
              </a:spcAft>
            </a:pPr>
            <a:r>
              <a:rPr lang="en-US" sz="1600" b="1" dirty="0">
                <a:effectLst/>
                <a:latin typeface="Times New Roman" panose="02020603050405020304" pitchFamily="18" charset="0"/>
                <a:ea typeface="Calibri" panose="020F0502020204030204" pitchFamily="34" charset="0"/>
                <a:cs typeface="Times New Roman" panose="02020603050405020304" pitchFamily="18" charset="0"/>
              </a:rPr>
              <a:t>Loss in Value = Value P  should have received under the K – Value P did receive</a:t>
            </a:r>
          </a:p>
          <a:p>
            <a:pPr lvl="1" algn="l">
              <a:lnSpc>
                <a:spcPct val="107000"/>
              </a:lnSpc>
              <a:spcBef>
                <a:spcPts val="0"/>
              </a:spcBef>
              <a:spcAft>
                <a:spcPts val="800"/>
              </a:spcAft>
            </a:pPr>
            <a:r>
              <a:rPr lang="en-US" sz="1600" b="1" dirty="0">
                <a:effectLst/>
                <a:latin typeface="Times New Roman" panose="02020603050405020304" pitchFamily="18" charset="0"/>
                <a:ea typeface="Calibri" panose="020F0502020204030204" pitchFamily="34" charset="0"/>
                <a:cs typeface="Times New Roman" panose="02020603050405020304" pitchFamily="18" charset="0"/>
              </a:rPr>
              <a:t>Other Losses = </a:t>
            </a:r>
            <a:r>
              <a:rPr lang="en-US" sz="1600" b="1" dirty="0">
                <a:solidFill>
                  <a:schemeClr val="tx2"/>
                </a:solidFill>
                <a:effectLst/>
                <a:latin typeface="Times New Roman" panose="02020603050405020304" pitchFamily="18" charset="0"/>
                <a:ea typeface="Calibri" panose="020F0502020204030204" pitchFamily="34" charset="0"/>
                <a:cs typeface="Times New Roman" panose="02020603050405020304" pitchFamily="18" charset="0"/>
              </a:rPr>
              <a:t>Incidental</a:t>
            </a:r>
            <a:r>
              <a:rPr lang="en-US" sz="1600" b="1" dirty="0">
                <a:effectLst/>
                <a:latin typeface="Times New Roman" panose="02020603050405020304" pitchFamily="18" charset="0"/>
                <a:ea typeface="Calibri" panose="020F0502020204030204" pitchFamily="34" charset="0"/>
                <a:cs typeface="Times New Roman" panose="02020603050405020304" pitchFamily="18" charset="0"/>
              </a:rPr>
              <a:t> Costs (i.e., storage / incurred reasonably to avoid other loss) </a:t>
            </a:r>
            <a:r>
              <a:rPr lang="en-US" sz="1600" b="1" dirty="0">
                <a:solidFill>
                  <a:schemeClr val="tx2"/>
                </a:solidFill>
                <a:effectLst/>
                <a:latin typeface="Times New Roman" panose="02020603050405020304" pitchFamily="18" charset="0"/>
                <a:ea typeface="Calibri" panose="020F0502020204030204" pitchFamily="34" charset="0"/>
                <a:cs typeface="Times New Roman" panose="02020603050405020304" pitchFamily="18" charset="0"/>
              </a:rPr>
              <a:t>+ Consequential</a:t>
            </a:r>
            <a:r>
              <a:rPr lang="en-US" sz="1600" b="1" dirty="0">
                <a:effectLst/>
                <a:latin typeface="Times New Roman" panose="02020603050405020304" pitchFamily="18" charset="0"/>
                <a:ea typeface="Calibri" panose="020F0502020204030204" pitchFamily="34" charset="0"/>
                <a:cs typeface="Times New Roman" panose="02020603050405020304" pitchFamily="18" charset="0"/>
              </a:rPr>
              <a:t> Costs (unique to this specific P, </a:t>
            </a:r>
            <a:r>
              <a:rPr lang="en-US" sz="1600" b="1" dirty="0">
                <a:solidFill>
                  <a:schemeClr val="accent1">
                    <a:lumMod val="40000"/>
                    <a:lumOff val="60000"/>
                  </a:schemeClr>
                </a:solidFill>
                <a:effectLst/>
                <a:latin typeface="Times New Roman" panose="02020603050405020304" pitchFamily="18" charset="0"/>
                <a:ea typeface="Calibri" panose="020F0502020204030204" pitchFamily="34" charset="0"/>
                <a:cs typeface="Times New Roman" panose="02020603050405020304" pitchFamily="18" charset="0"/>
              </a:rPr>
              <a:t>foreseeable or anticipated</a:t>
            </a:r>
            <a:r>
              <a:rPr lang="en-US" sz="1600" b="1" dirty="0">
                <a:effectLst/>
                <a:latin typeface="Times New Roman" panose="02020603050405020304" pitchFamily="18" charset="0"/>
                <a:ea typeface="Calibri" panose="020F0502020204030204" pitchFamily="34" charset="0"/>
                <a:cs typeface="Times New Roman" panose="02020603050405020304" pitchFamily="18" charset="0"/>
              </a:rPr>
              <a:t> by other party, </a:t>
            </a:r>
            <a:r>
              <a:rPr lang="en-US" sz="1600" b="1" i="1" dirty="0">
                <a:effectLst/>
                <a:latin typeface="Times New Roman" panose="02020603050405020304" pitchFamily="18" charset="0"/>
                <a:ea typeface="Calibri" panose="020F0502020204030204" pitchFamily="34" charset="0"/>
                <a:cs typeface="Times New Roman" panose="02020603050405020304" pitchFamily="18" charset="0"/>
              </a:rPr>
              <a:t>Hadley v. Baxendale</a:t>
            </a:r>
            <a:r>
              <a:rPr lang="en-US" sz="1600" b="1" dirty="0">
                <a:effectLst/>
                <a:latin typeface="Times New Roman" panose="02020603050405020304" pitchFamily="18" charset="0"/>
                <a:ea typeface="Calibri" panose="020F0502020204030204" pitchFamily="34" charset="0"/>
                <a:cs typeface="Times New Roman" panose="02020603050405020304" pitchFamily="18" charset="0"/>
              </a:rPr>
              <a:t>)</a:t>
            </a:r>
          </a:p>
          <a:p>
            <a:pPr lvl="1" algn="l">
              <a:lnSpc>
                <a:spcPct val="107000"/>
              </a:lnSpc>
              <a:spcBef>
                <a:spcPts val="0"/>
              </a:spcBef>
              <a:spcAft>
                <a:spcPts val="800"/>
              </a:spcAft>
            </a:pPr>
            <a:r>
              <a:rPr lang="en-US" sz="1600" b="1" dirty="0">
                <a:effectLst/>
                <a:latin typeface="Times New Roman" panose="02020603050405020304" pitchFamily="18" charset="0"/>
                <a:ea typeface="Calibri" panose="020F0502020204030204" pitchFamily="34" charset="0"/>
                <a:cs typeface="Times New Roman" panose="02020603050405020304" pitchFamily="18" charset="0"/>
              </a:rPr>
              <a:t>Cost Avoided = Value P saves by NOT having to perform any further</a:t>
            </a:r>
          </a:p>
          <a:p>
            <a:pPr lvl="1" algn="l">
              <a:lnSpc>
                <a:spcPct val="107000"/>
              </a:lnSpc>
              <a:spcBef>
                <a:spcPts val="0"/>
              </a:spcBef>
              <a:spcAft>
                <a:spcPts val="800"/>
              </a:spcAft>
            </a:pPr>
            <a:r>
              <a:rPr lang="en-US" sz="1600" b="1" dirty="0">
                <a:effectLst/>
                <a:latin typeface="Times New Roman" panose="02020603050405020304" pitchFamily="18" charset="0"/>
                <a:ea typeface="Calibri" panose="020F0502020204030204" pitchFamily="34" charset="0"/>
                <a:cs typeface="Times New Roman" panose="02020603050405020304" pitchFamily="18" charset="0"/>
              </a:rPr>
              <a:t>Loss Avoided = Value P recovers by salvaging resources that would have been used to perform K</a:t>
            </a:r>
          </a:p>
          <a:p>
            <a:pPr marR="0" algn="l">
              <a:lnSpc>
                <a:spcPct val="107000"/>
              </a:lnSpc>
              <a:spcBef>
                <a:spcPts val="0"/>
              </a:spcBef>
              <a:spcAft>
                <a:spcPts val="800"/>
              </a:spcAft>
            </a:pPr>
            <a:endParaRPr lang="en-US" sz="2000" b="1" dirty="0">
              <a:effectLst/>
              <a:latin typeface="Times New Roman" panose="02020603050405020304" pitchFamily="18" charset="0"/>
              <a:ea typeface="Calibri" panose="020F0502020204030204" pitchFamily="34" charset="0"/>
              <a:cs typeface="Times New Roman" panose="02020603050405020304" pitchFamily="18" charset="0"/>
            </a:endParaRPr>
          </a:p>
          <a:p>
            <a:pPr marR="0" algn="l">
              <a:lnSpc>
                <a:spcPct val="107000"/>
              </a:lnSpc>
              <a:spcBef>
                <a:spcPts val="0"/>
              </a:spcBef>
              <a:spcAft>
                <a:spcPts val="800"/>
              </a:spcAft>
            </a:pPr>
            <a:r>
              <a:rPr lang="en-US" sz="2000" b="1" dirty="0">
                <a:effectLst/>
                <a:latin typeface="Times New Roman" panose="02020603050405020304" pitchFamily="18" charset="0"/>
                <a:ea typeface="Calibri" panose="020F0502020204030204" pitchFamily="34" charset="0"/>
                <a:cs typeface="Times New Roman" panose="02020603050405020304" pitchFamily="18" charset="0"/>
              </a:rPr>
              <a:t>E.g., Revenue = $100k; Est. Expenses = $90k; Amount spent = $20k</a:t>
            </a:r>
          </a:p>
          <a:p>
            <a:pPr marR="0" algn="l">
              <a:lnSpc>
                <a:spcPct val="107000"/>
              </a:lnSpc>
              <a:spcBef>
                <a:spcPts val="0"/>
              </a:spcBef>
              <a:spcAft>
                <a:spcPts val="800"/>
              </a:spcAft>
            </a:pPr>
            <a:r>
              <a:rPr lang="en-US" sz="2000" b="1" dirty="0">
                <a:effectLst/>
                <a:latin typeface="Times New Roman" panose="02020603050405020304" pitchFamily="18" charset="0"/>
                <a:ea typeface="Calibri" panose="020F0502020204030204" pitchFamily="34" charset="0"/>
                <a:cs typeface="Times New Roman" panose="02020603050405020304" pitchFamily="18" charset="0"/>
              </a:rPr>
              <a:t>($100k) + ($0) – ($70k) – ($0) = $30k</a:t>
            </a:r>
          </a:p>
          <a:p>
            <a:pPr marR="0" algn="l">
              <a:lnSpc>
                <a:spcPct val="107000"/>
              </a:lnSpc>
              <a:spcBef>
                <a:spcPts val="0"/>
              </a:spcBef>
              <a:spcAft>
                <a:spcPts val="800"/>
              </a:spcAft>
            </a:pPr>
            <a:endParaRPr lang="en-US" sz="2000" b="1" dirty="0">
              <a:effectLst/>
              <a:latin typeface="Times New Roman" panose="02020603050405020304" pitchFamily="18" charset="0"/>
              <a:ea typeface="Calibri" panose="020F0502020204030204" pitchFamily="34" charset="0"/>
              <a:cs typeface="Times New Roman" panose="02020603050405020304" pitchFamily="18" charset="0"/>
            </a:endParaRPr>
          </a:p>
          <a:p>
            <a:pPr marR="0" algn="l">
              <a:lnSpc>
                <a:spcPct val="107000"/>
              </a:lnSpc>
              <a:spcBef>
                <a:spcPts val="0"/>
              </a:spcBef>
              <a:spcAft>
                <a:spcPts val="800"/>
              </a:spcAft>
            </a:pPr>
            <a:r>
              <a:rPr lang="en-US" sz="2000" b="1" dirty="0">
                <a:effectLst/>
                <a:latin typeface="Times New Roman" panose="02020603050405020304" pitchFamily="18" charset="0"/>
                <a:ea typeface="Calibri" panose="020F0502020204030204" pitchFamily="34" charset="0"/>
                <a:cs typeface="Times New Roman" panose="02020603050405020304" pitchFamily="18" charset="0"/>
              </a:rPr>
              <a:t>Double check your work = remember the goal and ask, did you make him whole</a:t>
            </a:r>
          </a:p>
          <a:p>
            <a:pPr marR="0" algn="l">
              <a:lnSpc>
                <a:spcPct val="107000"/>
              </a:lnSpc>
              <a:spcBef>
                <a:spcPts val="0"/>
              </a:spcBef>
              <a:spcAft>
                <a:spcPts val="800"/>
              </a:spcAft>
            </a:pPr>
            <a:endParaRPr lang="en-US" sz="2000" b="1" dirty="0">
              <a:effectLst/>
              <a:latin typeface="Times New Roman" panose="02020603050405020304" pitchFamily="18" charset="0"/>
              <a:ea typeface="Calibri" panose="020F0502020204030204" pitchFamily="34" charset="0"/>
              <a:cs typeface="Times New Roman" panose="02020603050405020304" pitchFamily="18" charset="0"/>
            </a:endParaRPr>
          </a:p>
          <a:p>
            <a:pPr marR="0" algn="l">
              <a:lnSpc>
                <a:spcPct val="107000"/>
              </a:lnSpc>
              <a:spcBef>
                <a:spcPts val="0"/>
              </a:spcBef>
              <a:spcAft>
                <a:spcPts val="800"/>
              </a:spcAft>
            </a:pPr>
            <a:endParaRPr lang="en-US" sz="2800" b="1"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9902779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lumMod val="5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0C3162-E51A-9FC2-1E0A-CD0845F5A537}"/>
              </a:ext>
            </a:extLst>
          </p:cNvPr>
          <p:cNvSpPr>
            <a:spLocks noGrp="1"/>
          </p:cNvSpPr>
          <p:nvPr>
            <p:ph type="ctrTitle"/>
          </p:nvPr>
        </p:nvSpPr>
        <p:spPr>
          <a:xfrm>
            <a:off x="4927472" y="609600"/>
            <a:ext cx="6340084" cy="1326321"/>
          </a:xfrm>
        </p:spPr>
        <p:txBody>
          <a:bodyPr vert="horz" lIns="91440" tIns="45720" rIns="91440" bIns="45720" rtlCol="0" anchor="ctr">
            <a:normAutofit fontScale="90000"/>
          </a:bodyPr>
          <a:lstStyle/>
          <a:p>
            <a:pPr marL="0" marR="0">
              <a:spcAft>
                <a:spcPts val="800"/>
              </a:spcAft>
              <a:tabLst>
                <a:tab pos="3284220" algn="l"/>
              </a:tabLst>
            </a:pPr>
            <a:r>
              <a:rPr lang="en-US" sz="2900" dirty="0"/>
              <a:t>Expectation Damages</a:t>
            </a:r>
            <a:br>
              <a:rPr lang="en-US" sz="2900" dirty="0"/>
            </a:br>
            <a:br>
              <a:rPr lang="en-US" sz="2900" dirty="0"/>
            </a:br>
            <a:r>
              <a:rPr lang="en-US" sz="2900" dirty="0">
                <a:solidFill>
                  <a:schemeClr val="accent1"/>
                </a:solidFill>
              </a:rPr>
              <a:t>What to do with speculation</a:t>
            </a:r>
          </a:p>
        </p:txBody>
      </p:sp>
      <p:pic>
        <p:nvPicPr>
          <p:cNvPr id="5" name="Picture 4" descr="Yellow and blue symbols">
            <a:extLst>
              <a:ext uri="{FF2B5EF4-FFF2-40B4-BE49-F238E27FC236}">
                <a16:creationId xmlns:a16="http://schemas.microsoft.com/office/drawing/2014/main" id="{FA87C9B6-AD08-5C5A-FAF3-200F810EE53A}"/>
              </a:ext>
            </a:extLst>
          </p:cNvPr>
          <p:cNvPicPr>
            <a:picLocks noChangeAspect="1"/>
          </p:cNvPicPr>
          <p:nvPr/>
        </p:nvPicPr>
        <p:blipFill rotWithShape="1">
          <a:blip r:embed="rId2">
            <a:extLst>
              <a:ext uri="{28A0092B-C50C-407E-A947-70E740481C1C}">
                <a14:useLocalDpi xmlns:a14="http://schemas.microsoft.com/office/drawing/2010/main" val="0"/>
              </a:ext>
            </a:extLst>
          </a:blip>
          <a:srcRect l="24143" r="24144" b="1"/>
          <a:stretch/>
        </p:blipFill>
        <p:spPr>
          <a:xfrm>
            <a:off x="20" y="10"/>
            <a:ext cx="4635987" cy="6857990"/>
          </a:xfrm>
          <a:prstGeom prst="rect">
            <a:avLst/>
          </a:prstGeom>
          <a:noFill/>
        </p:spPr>
      </p:pic>
      <p:sp>
        <p:nvSpPr>
          <p:cNvPr id="3" name="Subtitle 2">
            <a:extLst>
              <a:ext uri="{FF2B5EF4-FFF2-40B4-BE49-F238E27FC236}">
                <a16:creationId xmlns:a16="http://schemas.microsoft.com/office/drawing/2014/main" id="{52844578-3BDC-6528-367F-526D49354084}"/>
              </a:ext>
            </a:extLst>
          </p:cNvPr>
          <p:cNvSpPr>
            <a:spLocks noGrp="1" noRot="1" noMove="1" noResize="1" noEditPoints="1" noAdjustHandles="1" noChangeArrowheads="1" noChangeShapeType="1"/>
          </p:cNvSpPr>
          <p:nvPr>
            <p:ph type="subTitle" idx="1"/>
          </p:nvPr>
        </p:nvSpPr>
        <p:spPr>
          <a:xfrm>
            <a:off x="4927471" y="2096064"/>
            <a:ext cx="6340085" cy="3695136"/>
          </a:xfrm>
        </p:spPr>
        <p:txBody>
          <a:bodyPr vert="horz" lIns="91440" tIns="45720" rIns="91440" bIns="45720" rtlCol="0">
            <a:normAutofit/>
          </a:bodyPr>
          <a:lstStyle/>
          <a:p>
            <a:pPr marL="396875" marR="0" algn="l">
              <a:lnSpc>
                <a:spcPct val="110000"/>
              </a:lnSpc>
              <a:spcBef>
                <a:spcPts val="0"/>
              </a:spcBef>
              <a:spcAft>
                <a:spcPts val="800"/>
              </a:spcAft>
              <a:tabLst>
                <a:tab pos="9601200" algn="l"/>
              </a:tabLst>
            </a:pPr>
            <a:endParaRPr lang="en-US" sz="1900" b="1" dirty="0"/>
          </a:p>
          <a:p>
            <a:pPr marL="396875" marR="0" algn="l">
              <a:lnSpc>
                <a:spcPct val="110000"/>
              </a:lnSpc>
              <a:spcBef>
                <a:spcPts val="0"/>
              </a:spcBef>
              <a:spcAft>
                <a:spcPts val="800"/>
              </a:spcAft>
              <a:tabLst>
                <a:tab pos="9601200" algn="l"/>
              </a:tabLst>
            </a:pPr>
            <a:r>
              <a:rPr lang="en-US" sz="1900" dirty="0"/>
              <a:t>If the plaintiff’s expectation damages are too speculative to measure </a:t>
            </a:r>
          </a:p>
          <a:p>
            <a:pPr marL="396875" marR="0" algn="l">
              <a:lnSpc>
                <a:spcPct val="110000"/>
              </a:lnSpc>
              <a:spcBef>
                <a:spcPts val="0"/>
              </a:spcBef>
              <a:spcAft>
                <a:spcPts val="800"/>
              </a:spcAft>
              <a:tabLst>
                <a:tab pos="9601200" algn="l"/>
              </a:tabLst>
            </a:pPr>
            <a:r>
              <a:rPr lang="en-US" sz="1900" dirty="0"/>
              <a:t>(e.g., the plaintiff cannot show with sufficient certainty the profits they would have made if the defendant had performed the contract), </a:t>
            </a:r>
          </a:p>
          <a:p>
            <a:pPr marL="396875" marR="0" algn="l">
              <a:lnSpc>
                <a:spcPct val="110000"/>
              </a:lnSpc>
              <a:spcBef>
                <a:spcPts val="0"/>
              </a:spcBef>
              <a:spcAft>
                <a:spcPts val="800"/>
              </a:spcAft>
              <a:tabLst>
                <a:tab pos="9601200" algn="l"/>
              </a:tabLst>
            </a:pPr>
            <a:r>
              <a:rPr lang="en-US" sz="1900" dirty="0"/>
              <a:t>the plaintiff may elect to recover those damages they have suffered based on their reasonable reliance on the contract. </a:t>
            </a:r>
          </a:p>
        </p:txBody>
      </p:sp>
      <p:cxnSp>
        <p:nvCxnSpPr>
          <p:cNvPr id="15" name="Straight Connector 14">
            <a:extLst>
              <a:ext uri="{FF2B5EF4-FFF2-40B4-BE49-F238E27FC236}">
                <a16:creationId xmlns:a16="http://schemas.microsoft.com/office/drawing/2014/main" id="{E2A31A05-19BB-4F84-9402-E8569CBDBDB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36007" y="45720"/>
            <a:ext cx="0" cy="6766560"/>
          </a:xfrm>
          <a:prstGeom prst="line">
            <a:avLst/>
          </a:prstGeom>
          <a:ln w="190500" cap="sq">
            <a:solidFill>
              <a:srgbClr val="FFFFFF"/>
            </a:solidFill>
            <a:miter lim="800000"/>
          </a:ln>
          <a:scene3d>
            <a:camera prst="orthographicFront"/>
            <a:lightRig rig="twoPt" dir="t">
              <a:rot lat="0" lon="0" rev="7200000"/>
            </a:lightRig>
          </a:scene3d>
          <a:sp3d>
            <a:bevelT w="25400" h="19050"/>
          </a:sp3d>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217329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2D20EE-8534-91C8-B4E5-C8E4FF8D2FD0}"/>
              </a:ext>
            </a:extLst>
          </p:cNvPr>
          <p:cNvSpPr>
            <a:spLocks noGrp="1"/>
          </p:cNvSpPr>
          <p:nvPr>
            <p:ph type="title"/>
          </p:nvPr>
        </p:nvSpPr>
        <p:spPr/>
        <p:txBody>
          <a:bodyPr>
            <a:noAutofit/>
          </a:bodyPr>
          <a:lstStyle/>
          <a:p>
            <a:r>
              <a:rPr lang="en-US" sz="3100" dirty="0">
                <a:latin typeface="Calibri" panose="020F0502020204030204" pitchFamily="34" charset="0"/>
                <a:ea typeface="Calibri" panose="020F0502020204030204" pitchFamily="34" charset="0"/>
                <a:cs typeface="Calibri" panose="020F0502020204030204" pitchFamily="34" charset="0"/>
              </a:rPr>
              <a:t>If Expectation damages are too speculative… </a:t>
            </a:r>
            <a:br>
              <a:rPr lang="en-US" sz="3100" dirty="0">
                <a:latin typeface="Calibri" panose="020F0502020204030204" pitchFamily="34" charset="0"/>
                <a:ea typeface="Calibri" panose="020F0502020204030204" pitchFamily="34" charset="0"/>
                <a:cs typeface="Calibri" panose="020F0502020204030204" pitchFamily="34" charset="0"/>
              </a:rPr>
            </a:br>
            <a:br>
              <a:rPr lang="en-US" sz="3100" dirty="0">
                <a:latin typeface="Calibri" panose="020F0502020204030204" pitchFamily="34" charset="0"/>
                <a:ea typeface="Calibri" panose="020F0502020204030204" pitchFamily="34" charset="0"/>
                <a:cs typeface="Calibri" panose="020F0502020204030204" pitchFamily="34" charset="0"/>
              </a:rPr>
            </a:br>
            <a:r>
              <a:rPr lang="en-US" sz="3100" dirty="0">
                <a:latin typeface="Calibri" panose="020F0502020204030204" pitchFamily="34" charset="0"/>
                <a:ea typeface="Calibri" panose="020F0502020204030204" pitchFamily="34" charset="0"/>
                <a:cs typeface="Calibri" panose="020F0502020204030204" pitchFamily="34" charset="0"/>
              </a:rPr>
              <a:t>let’s look at </a:t>
            </a:r>
            <a:r>
              <a:rPr lang="en-US" sz="3100" dirty="0">
                <a:solidFill>
                  <a:srgbClr val="92D050"/>
                </a:solidFill>
                <a:latin typeface="Calibri" panose="020F0502020204030204" pitchFamily="34" charset="0"/>
                <a:ea typeface="Calibri" panose="020F0502020204030204" pitchFamily="34" charset="0"/>
                <a:cs typeface="Calibri" panose="020F0502020204030204" pitchFamily="34" charset="0"/>
              </a:rPr>
              <a:t>Reliance Damages</a:t>
            </a:r>
          </a:p>
        </p:txBody>
      </p:sp>
      <p:sp>
        <p:nvSpPr>
          <p:cNvPr id="3" name="Content Placeholder 2">
            <a:extLst>
              <a:ext uri="{FF2B5EF4-FFF2-40B4-BE49-F238E27FC236}">
                <a16:creationId xmlns:a16="http://schemas.microsoft.com/office/drawing/2014/main" id="{1092D035-122B-F6F0-C141-0935A875B4E0}"/>
              </a:ext>
            </a:extLst>
          </p:cNvPr>
          <p:cNvSpPr>
            <a:spLocks noGrp="1"/>
          </p:cNvSpPr>
          <p:nvPr>
            <p:ph idx="1"/>
          </p:nvPr>
        </p:nvSpPr>
        <p:spPr/>
        <p:txBody>
          <a:bodyPr/>
          <a:lstStyle/>
          <a:p>
            <a:pPr marL="0" indent="0" algn="ctr">
              <a:buNone/>
            </a:pPr>
            <a:endParaRPr lang="en-US" dirty="0">
              <a:solidFill>
                <a:schemeClr val="tx2"/>
              </a:solidFill>
            </a:endParaRPr>
          </a:p>
          <a:p>
            <a:pPr marL="0" indent="0" algn="ctr">
              <a:buNone/>
            </a:pPr>
            <a:r>
              <a:rPr lang="en-US" sz="2500" dirty="0">
                <a:solidFill>
                  <a:schemeClr val="tx2"/>
                </a:solidFill>
              </a:rPr>
              <a:t>Goal – to put the P in the position they would have been in </a:t>
            </a:r>
          </a:p>
          <a:p>
            <a:pPr marL="0" indent="0" algn="ctr">
              <a:buNone/>
            </a:pPr>
            <a:r>
              <a:rPr lang="en-US" sz="2500" dirty="0">
                <a:solidFill>
                  <a:schemeClr val="tx2"/>
                </a:solidFill>
              </a:rPr>
              <a:t>had the K NEVER been formed.</a:t>
            </a:r>
          </a:p>
          <a:p>
            <a:pPr marL="0" indent="0">
              <a:buNone/>
            </a:pPr>
            <a:endParaRPr lang="en-US" dirty="0">
              <a:solidFill>
                <a:schemeClr val="tx2"/>
              </a:solidFill>
            </a:endParaRPr>
          </a:p>
        </p:txBody>
      </p:sp>
    </p:spTree>
    <p:extLst>
      <p:ext uri="{BB962C8B-B14F-4D97-AF65-F5344CB8AC3E}">
        <p14:creationId xmlns:p14="http://schemas.microsoft.com/office/powerpoint/2010/main" val="34894858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lumMod val="5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0C3162-E51A-9FC2-1E0A-CD0845F5A537}"/>
              </a:ext>
            </a:extLst>
          </p:cNvPr>
          <p:cNvSpPr>
            <a:spLocks noGrp="1"/>
          </p:cNvSpPr>
          <p:nvPr>
            <p:ph type="ctrTitle"/>
          </p:nvPr>
        </p:nvSpPr>
        <p:spPr>
          <a:xfrm>
            <a:off x="6513534" y="609600"/>
            <a:ext cx="4754022" cy="1326321"/>
          </a:xfrm>
        </p:spPr>
        <p:txBody>
          <a:bodyPr vert="horz" lIns="91440" tIns="45720" rIns="91440" bIns="45720" rtlCol="0" anchor="ctr">
            <a:normAutofit/>
          </a:bodyPr>
          <a:lstStyle/>
          <a:p>
            <a:pPr marL="0" marR="0">
              <a:spcAft>
                <a:spcPts val="800"/>
              </a:spcAft>
              <a:tabLst>
                <a:tab pos="3284220" algn="l"/>
              </a:tabLst>
            </a:pPr>
            <a:r>
              <a:rPr lang="en-US" sz="2800" dirty="0">
                <a:latin typeface="Calibri" panose="020F0502020204030204" pitchFamily="34" charset="0"/>
                <a:ea typeface="Calibri" panose="020F0502020204030204" pitchFamily="34" charset="0"/>
                <a:cs typeface="Calibri" panose="020F0502020204030204" pitchFamily="34" charset="0"/>
              </a:rPr>
              <a:t>Reliance Damages </a:t>
            </a:r>
            <a:br>
              <a:rPr lang="en-US" sz="2800" dirty="0">
                <a:latin typeface="Calibri" panose="020F0502020204030204" pitchFamily="34" charset="0"/>
                <a:ea typeface="Calibri" panose="020F0502020204030204" pitchFamily="34" charset="0"/>
                <a:cs typeface="Calibri" panose="020F0502020204030204" pitchFamily="34" charset="0"/>
              </a:rPr>
            </a:br>
            <a:r>
              <a:rPr lang="en-US" sz="2800" dirty="0">
                <a:latin typeface="Calibri" panose="020F0502020204030204" pitchFamily="34" charset="0"/>
                <a:ea typeface="Calibri" panose="020F0502020204030204" pitchFamily="34" charset="0"/>
                <a:cs typeface="Calibri" panose="020F0502020204030204" pitchFamily="34" charset="0"/>
              </a:rPr>
              <a:t>Restatement</a:t>
            </a:r>
          </a:p>
        </p:txBody>
      </p:sp>
      <p:pic>
        <p:nvPicPr>
          <p:cNvPr id="7" name="Picture 6" descr="Law books section in library">
            <a:extLst>
              <a:ext uri="{FF2B5EF4-FFF2-40B4-BE49-F238E27FC236}">
                <a16:creationId xmlns:a16="http://schemas.microsoft.com/office/drawing/2014/main" id="{DF2018AB-8719-764E-F8B1-0C8232BC3E51}"/>
              </a:ext>
            </a:extLst>
          </p:cNvPr>
          <p:cNvPicPr>
            <a:picLocks noChangeAspect="1"/>
          </p:cNvPicPr>
          <p:nvPr/>
        </p:nvPicPr>
        <p:blipFill rotWithShape="1">
          <a:blip r:embed="rId2">
            <a:extLst>
              <a:ext uri="{28A0092B-C50C-407E-A947-70E740481C1C}">
                <a14:useLocalDpi xmlns:a14="http://schemas.microsoft.com/office/drawing/2010/main" val="0"/>
              </a:ext>
            </a:extLst>
          </a:blip>
          <a:srcRect l="26056" r="14610" b="-1"/>
          <a:stretch/>
        </p:blipFill>
        <p:spPr>
          <a:xfrm>
            <a:off x="20" y="10"/>
            <a:ext cx="6095980" cy="6857990"/>
          </a:xfrm>
          <a:prstGeom prst="rect">
            <a:avLst/>
          </a:prstGeom>
          <a:solidFill>
            <a:schemeClr val="bg2">
              <a:lumMod val="50000"/>
            </a:schemeClr>
          </a:solidFill>
        </p:spPr>
      </p:pic>
      <p:sp>
        <p:nvSpPr>
          <p:cNvPr id="5" name="Subtitle 4">
            <a:extLst>
              <a:ext uri="{FF2B5EF4-FFF2-40B4-BE49-F238E27FC236}">
                <a16:creationId xmlns:a16="http://schemas.microsoft.com/office/drawing/2014/main" id="{1D72805C-28A8-6A6E-5232-3328F8676C32}"/>
              </a:ext>
            </a:extLst>
          </p:cNvPr>
          <p:cNvSpPr>
            <a:spLocks noGrp="1"/>
          </p:cNvSpPr>
          <p:nvPr>
            <p:ph type="subTitle" idx="1"/>
          </p:nvPr>
        </p:nvSpPr>
        <p:spPr>
          <a:xfrm>
            <a:off x="6749509" y="2027240"/>
            <a:ext cx="4754022" cy="3695136"/>
          </a:xfrm>
        </p:spPr>
        <p:txBody>
          <a:bodyPr vert="horz" lIns="91440" tIns="45720" rIns="91440" bIns="45720" rtlCol="0">
            <a:noAutofit/>
          </a:bodyPr>
          <a:lstStyle/>
          <a:p>
            <a:pPr algn="l">
              <a:lnSpc>
                <a:spcPct val="110000"/>
              </a:lnSpc>
            </a:pPr>
            <a:r>
              <a:rPr lang="en-US" sz="2000" dirty="0"/>
              <a:t>Restatement of Contracts, 2d. § 349</a:t>
            </a:r>
          </a:p>
          <a:p>
            <a:pPr indent="-228600" algn="l">
              <a:lnSpc>
                <a:spcPct val="110000"/>
              </a:lnSpc>
              <a:buFont typeface="Arial" panose="020B0604020202020204" pitchFamily="34" charset="0"/>
              <a:buChar char="•"/>
            </a:pPr>
            <a:endParaRPr lang="en-US" sz="2000" dirty="0"/>
          </a:p>
          <a:p>
            <a:pPr algn="l">
              <a:lnSpc>
                <a:spcPct val="110000"/>
              </a:lnSpc>
            </a:pPr>
            <a:r>
              <a:rPr lang="en-US" sz="2000" dirty="0"/>
              <a:t>The injured party can choose to go for reliance damages instead of expectation damages, </a:t>
            </a:r>
          </a:p>
          <a:p>
            <a:pPr algn="l">
              <a:lnSpc>
                <a:spcPct val="110000"/>
              </a:lnSpc>
            </a:pPr>
            <a:endParaRPr lang="en-US" sz="2000" dirty="0"/>
          </a:p>
          <a:p>
            <a:pPr algn="l">
              <a:lnSpc>
                <a:spcPct val="110000"/>
              </a:lnSpc>
            </a:pPr>
            <a:r>
              <a:rPr lang="en-US" sz="2000" dirty="0"/>
              <a:t>but such damages will be mitigated by any losses the plaintiff would have sustained if the contract had been performed.</a:t>
            </a:r>
          </a:p>
        </p:txBody>
      </p:sp>
      <p:cxnSp>
        <p:nvCxnSpPr>
          <p:cNvPr id="12" name="Straight Connector 11">
            <a:extLst>
              <a:ext uri="{FF2B5EF4-FFF2-40B4-BE49-F238E27FC236}">
                <a16:creationId xmlns:a16="http://schemas.microsoft.com/office/drawing/2014/main" id="{E0DCF65E-F84E-483D-83D7-A1616D56914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06560" y="45720"/>
            <a:ext cx="0" cy="6766560"/>
          </a:xfrm>
          <a:prstGeom prst="line">
            <a:avLst/>
          </a:prstGeom>
          <a:ln w="190500" cap="sq">
            <a:solidFill>
              <a:srgbClr val="FFFFFF"/>
            </a:solidFill>
            <a:miter lim="800000"/>
          </a:ln>
          <a:scene3d>
            <a:camera prst="orthographicFront"/>
            <a:lightRig rig="twoPt" dir="t">
              <a:rot lat="0" lon="0" rev="7200000"/>
            </a:lightRig>
          </a:scene3d>
          <a:sp3d>
            <a:bevelT w="25400" h="19050"/>
          </a:sp3d>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291052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lumMod val="5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0C3162-E51A-9FC2-1E0A-CD0845F5A537}"/>
              </a:ext>
            </a:extLst>
          </p:cNvPr>
          <p:cNvSpPr>
            <a:spLocks noGrp="1"/>
          </p:cNvSpPr>
          <p:nvPr>
            <p:ph type="ctrTitle"/>
          </p:nvPr>
        </p:nvSpPr>
        <p:spPr>
          <a:xfrm>
            <a:off x="6513534" y="609600"/>
            <a:ext cx="4754022" cy="1326321"/>
          </a:xfrm>
        </p:spPr>
        <p:txBody>
          <a:bodyPr vert="horz" lIns="91440" tIns="45720" rIns="91440" bIns="45720" rtlCol="0" anchor="ctr">
            <a:normAutofit/>
          </a:bodyPr>
          <a:lstStyle/>
          <a:p>
            <a:pPr marL="0" marR="0">
              <a:spcAft>
                <a:spcPts val="800"/>
              </a:spcAft>
              <a:tabLst>
                <a:tab pos="3284220" algn="l"/>
              </a:tabLst>
            </a:pPr>
            <a:r>
              <a:rPr lang="en-US" sz="2800" dirty="0">
                <a:latin typeface="Calibri" panose="020F0502020204030204" pitchFamily="34" charset="0"/>
                <a:ea typeface="Calibri" panose="020F0502020204030204" pitchFamily="34" charset="0"/>
                <a:cs typeface="Calibri" panose="020F0502020204030204" pitchFamily="34" charset="0"/>
              </a:rPr>
              <a:t>Reliance Damages </a:t>
            </a:r>
          </a:p>
        </p:txBody>
      </p:sp>
      <p:sp>
        <p:nvSpPr>
          <p:cNvPr id="5" name="Subtitle 4">
            <a:extLst>
              <a:ext uri="{FF2B5EF4-FFF2-40B4-BE49-F238E27FC236}">
                <a16:creationId xmlns:a16="http://schemas.microsoft.com/office/drawing/2014/main" id="{1D72805C-28A8-6A6E-5232-3328F8676C32}"/>
              </a:ext>
            </a:extLst>
          </p:cNvPr>
          <p:cNvSpPr>
            <a:spLocks noGrp="1"/>
          </p:cNvSpPr>
          <p:nvPr>
            <p:ph type="subTitle" idx="1"/>
          </p:nvPr>
        </p:nvSpPr>
        <p:spPr>
          <a:xfrm>
            <a:off x="6749509" y="2027240"/>
            <a:ext cx="4754022" cy="3695136"/>
          </a:xfrm>
        </p:spPr>
        <p:txBody>
          <a:bodyPr vert="horz" lIns="91440" tIns="45720" rIns="91440" bIns="45720" rtlCol="0">
            <a:noAutofit/>
          </a:bodyPr>
          <a:lstStyle/>
          <a:p>
            <a:pPr marL="342900" indent="-342900" algn="l">
              <a:lnSpc>
                <a:spcPct val="110000"/>
              </a:lnSpc>
              <a:buFont typeface="Arial" panose="020B0604020202020204" pitchFamily="34" charset="0"/>
              <a:buChar char="•"/>
            </a:pPr>
            <a:r>
              <a:rPr lang="en-US" sz="2000" dirty="0"/>
              <a:t>Not part of the K</a:t>
            </a:r>
          </a:p>
          <a:p>
            <a:pPr marL="342900" indent="-342900" algn="l">
              <a:lnSpc>
                <a:spcPct val="110000"/>
              </a:lnSpc>
              <a:buFont typeface="Arial" panose="020B0604020202020204" pitchFamily="34" charset="0"/>
              <a:buChar char="•"/>
            </a:pPr>
            <a:r>
              <a:rPr lang="en-US" sz="2000" dirty="0"/>
              <a:t>Seeks to compensate expenditures made in reliance to the performance of the K</a:t>
            </a:r>
          </a:p>
          <a:p>
            <a:pPr marL="342900" indent="-342900" algn="l">
              <a:lnSpc>
                <a:spcPct val="110000"/>
              </a:lnSpc>
              <a:buFont typeface="Arial" panose="020B0604020202020204" pitchFamily="34" charset="0"/>
              <a:buChar char="•"/>
            </a:pPr>
            <a:r>
              <a:rPr lang="en-US" sz="2000" dirty="0"/>
              <a:t>Difficult to prove</a:t>
            </a:r>
          </a:p>
          <a:p>
            <a:pPr algn="l">
              <a:lnSpc>
                <a:spcPct val="110000"/>
              </a:lnSpc>
            </a:pPr>
            <a:endParaRPr lang="en-US" sz="2000" dirty="0"/>
          </a:p>
          <a:p>
            <a:pPr algn="l">
              <a:lnSpc>
                <a:spcPct val="110000"/>
              </a:lnSpc>
            </a:pPr>
            <a:r>
              <a:rPr lang="en-US" sz="2000" dirty="0"/>
              <a:t>How to mitigate in the drafting process? </a:t>
            </a:r>
          </a:p>
        </p:txBody>
      </p:sp>
      <p:cxnSp>
        <p:nvCxnSpPr>
          <p:cNvPr id="12" name="Straight Connector 11">
            <a:extLst>
              <a:ext uri="{FF2B5EF4-FFF2-40B4-BE49-F238E27FC236}">
                <a16:creationId xmlns:a16="http://schemas.microsoft.com/office/drawing/2014/main" id="{E0DCF65E-F84E-483D-83D7-A1616D56914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06560" y="45720"/>
            <a:ext cx="0" cy="6766560"/>
          </a:xfrm>
          <a:prstGeom prst="line">
            <a:avLst/>
          </a:prstGeom>
          <a:ln w="190500" cap="sq">
            <a:solidFill>
              <a:srgbClr val="FFFFFF"/>
            </a:solidFill>
            <a:miter lim="800000"/>
          </a:ln>
          <a:scene3d>
            <a:camera prst="orthographicFront"/>
            <a:lightRig rig="twoPt" dir="t">
              <a:rot lat="0" lon="0" rev="7200000"/>
            </a:lightRig>
          </a:scene3d>
          <a:sp3d>
            <a:bevelT w="25400" h="19050"/>
          </a:sp3d>
        </p:spPr>
        <p:style>
          <a:lnRef idx="1">
            <a:schemeClr val="accent1"/>
          </a:lnRef>
          <a:fillRef idx="0">
            <a:schemeClr val="accent1"/>
          </a:fillRef>
          <a:effectRef idx="0">
            <a:schemeClr val="accent1"/>
          </a:effectRef>
          <a:fontRef idx="minor">
            <a:schemeClr val="tx1"/>
          </a:fontRef>
        </p:style>
      </p:cxnSp>
      <p:pic>
        <p:nvPicPr>
          <p:cNvPr id="2050" name="Picture 2" descr="trustfall">
            <a:extLst>
              <a:ext uri="{FF2B5EF4-FFF2-40B4-BE49-F238E27FC236}">
                <a16:creationId xmlns:a16="http://schemas.microsoft.com/office/drawing/2014/main" id="{2CCBA696-2E63-A4F4-F625-69A49E0F0B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7240" y="994410"/>
            <a:ext cx="4535680" cy="44119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52019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2D20EE-8534-91C8-B4E5-C8E4FF8D2FD0}"/>
              </a:ext>
            </a:extLst>
          </p:cNvPr>
          <p:cNvSpPr>
            <a:spLocks noGrp="1"/>
          </p:cNvSpPr>
          <p:nvPr>
            <p:ph type="title"/>
          </p:nvPr>
        </p:nvSpPr>
        <p:spPr/>
        <p:txBody>
          <a:bodyPr>
            <a:noAutofit/>
          </a:bodyPr>
          <a:lstStyle/>
          <a:p>
            <a:r>
              <a:rPr lang="en-US" sz="3100" dirty="0">
                <a:solidFill>
                  <a:srgbClr val="92D050"/>
                </a:solidFill>
                <a:latin typeface="Calibri" panose="020F0502020204030204" pitchFamily="34" charset="0"/>
                <a:ea typeface="Calibri" panose="020F0502020204030204" pitchFamily="34" charset="0"/>
                <a:cs typeface="Calibri" panose="020F0502020204030204" pitchFamily="34" charset="0"/>
              </a:rPr>
              <a:t>Restitution Damages</a:t>
            </a:r>
          </a:p>
        </p:txBody>
      </p:sp>
      <p:sp>
        <p:nvSpPr>
          <p:cNvPr id="3" name="Content Placeholder 2">
            <a:extLst>
              <a:ext uri="{FF2B5EF4-FFF2-40B4-BE49-F238E27FC236}">
                <a16:creationId xmlns:a16="http://schemas.microsoft.com/office/drawing/2014/main" id="{1092D035-122B-F6F0-C141-0935A875B4E0}"/>
              </a:ext>
            </a:extLst>
          </p:cNvPr>
          <p:cNvSpPr>
            <a:spLocks noGrp="1"/>
          </p:cNvSpPr>
          <p:nvPr>
            <p:ph idx="1"/>
          </p:nvPr>
        </p:nvSpPr>
        <p:spPr/>
        <p:txBody>
          <a:bodyPr/>
          <a:lstStyle/>
          <a:p>
            <a:pPr marL="0" indent="0" algn="ctr">
              <a:buNone/>
            </a:pPr>
            <a:endParaRPr lang="en-US" dirty="0">
              <a:solidFill>
                <a:schemeClr val="tx2"/>
              </a:solidFill>
            </a:endParaRPr>
          </a:p>
          <a:p>
            <a:pPr marL="0" indent="0" algn="ctr">
              <a:buNone/>
            </a:pPr>
            <a:r>
              <a:rPr lang="en-US" sz="2500" dirty="0"/>
              <a:t>Goal – Give back the benefit given – restore the benefit/equity may take precedence over technicalities</a:t>
            </a:r>
          </a:p>
          <a:p>
            <a:pPr marL="0" indent="0">
              <a:buNone/>
            </a:pPr>
            <a:endParaRPr lang="en-US" dirty="0">
              <a:solidFill>
                <a:schemeClr val="tx2"/>
              </a:solidFill>
            </a:endParaRPr>
          </a:p>
          <a:p>
            <a:pPr marL="0" indent="0">
              <a:buNone/>
            </a:pPr>
            <a:r>
              <a:rPr lang="en-US" sz="2000" dirty="0">
                <a:solidFill>
                  <a:schemeClr val="tx2"/>
                </a:solidFill>
              </a:rPr>
              <a:t>Restitution is based on preventing unjust enrichment when one has conferred a benefit on another without gratuitous intent. Restitution can provide a remedy not only when a contract exists and has been breached, but also when a contract is unenforceable, and in some cases when no contractual relationship exists at all between the parties.</a:t>
            </a:r>
            <a:endParaRPr lang="en-US" dirty="0">
              <a:solidFill>
                <a:schemeClr val="tx2"/>
              </a:solidFill>
            </a:endParaRPr>
          </a:p>
        </p:txBody>
      </p:sp>
    </p:spTree>
    <p:extLst>
      <p:ext uri="{BB962C8B-B14F-4D97-AF65-F5344CB8AC3E}">
        <p14:creationId xmlns:p14="http://schemas.microsoft.com/office/powerpoint/2010/main" val="35008542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0C3162-E51A-9FC2-1E0A-CD0845F5A537}"/>
              </a:ext>
            </a:extLst>
          </p:cNvPr>
          <p:cNvSpPr>
            <a:spLocks noGrp="1"/>
          </p:cNvSpPr>
          <p:nvPr>
            <p:ph type="ctrTitle"/>
          </p:nvPr>
        </p:nvSpPr>
        <p:spPr>
          <a:xfrm>
            <a:off x="1595269" y="1122363"/>
            <a:ext cx="9001462" cy="1102677"/>
          </a:xfrm>
        </p:spPr>
        <p:txBody>
          <a:bodyPr>
            <a:normAutofit fontScale="90000"/>
          </a:bodyPr>
          <a:lstStyle/>
          <a:p>
            <a:pPr>
              <a:lnSpc>
                <a:spcPct val="150000"/>
              </a:lnSpc>
            </a:pPr>
            <a:r>
              <a:rPr lang="en-US" dirty="0">
                <a:effectLst/>
                <a:latin typeface="Times New Roman" panose="02020603050405020304" pitchFamily="18" charset="0"/>
                <a:ea typeface="Calibri" panose="020F0502020204030204" pitchFamily="34" charset="0"/>
                <a:cs typeface="Times New Roman" panose="02020603050405020304" pitchFamily="18" charset="0"/>
              </a:rPr>
              <a:t>Contract Law</a:t>
            </a:r>
            <a:br>
              <a:rPr lang="en-US" dirty="0">
                <a:effectLst/>
                <a:latin typeface="Times New Roman" panose="02020603050405020304" pitchFamily="18" charset="0"/>
                <a:ea typeface="Calibri" panose="020F0502020204030204" pitchFamily="34" charset="0"/>
                <a:cs typeface="Times New Roman" panose="02020603050405020304" pitchFamily="18" charset="0"/>
              </a:rPr>
            </a:br>
            <a:r>
              <a:rPr lang="en-US" sz="3900" cap="none" dirty="0">
                <a:effectLst/>
                <a:latin typeface="Times New Roman" panose="02020603050405020304" pitchFamily="18" charset="0"/>
                <a:ea typeface="Calibri" panose="020F0502020204030204" pitchFamily="34" charset="0"/>
                <a:cs typeface="Times New Roman" panose="02020603050405020304" pitchFamily="18" charset="0"/>
              </a:rPr>
              <a:t>Week 2</a:t>
            </a:r>
            <a:endParaRPr lang="en-US" sz="3900" cap="none" dirty="0"/>
          </a:p>
        </p:txBody>
      </p:sp>
      <p:sp>
        <p:nvSpPr>
          <p:cNvPr id="3" name="Subtitle 2">
            <a:extLst>
              <a:ext uri="{FF2B5EF4-FFF2-40B4-BE49-F238E27FC236}">
                <a16:creationId xmlns:a16="http://schemas.microsoft.com/office/drawing/2014/main" id="{52844578-3BDC-6528-367F-526D49354084}"/>
              </a:ext>
            </a:extLst>
          </p:cNvPr>
          <p:cNvSpPr>
            <a:spLocks noGrp="1"/>
          </p:cNvSpPr>
          <p:nvPr>
            <p:ph type="subTitle" idx="1"/>
          </p:nvPr>
        </p:nvSpPr>
        <p:spPr>
          <a:xfrm>
            <a:off x="1595269" y="2876983"/>
            <a:ext cx="9001462" cy="1755978"/>
          </a:xfrm>
        </p:spPr>
        <p:txBody>
          <a:bodyPr>
            <a:noAutofit/>
          </a:bodyPr>
          <a:lstStyle/>
          <a:p>
            <a:pPr marL="0" marR="0" indent="457200">
              <a:lnSpc>
                <a:spcPct val="107000"/>
              </a:lnSpc>
              <a:spcBef>
                <a:spcPts val="0"/>
              </a:spcBef>
              <a:spcAft>
                <a:spcPts val="800"/>
              </a:spcAft>
            </a:pPr>
            <a:r>
              <a:rPr lang="en-US" sz="2500" b="1" dirty="0">
                <a:solidFill>
                  <a:schemeClr val="tx2"/>
                </a:solidFill>
                <a:effectLst/>
                <a:latin typeface="Times New Roman" panose="02020603050405020304" pitchFamily="18" charset="0"/>
                <a:ea typeface="Calibri" panose="020F0502020204030204" pitchFamily="34" charset="0"/>
                <a:cs typeface="Times New Roman" panose="02020603050405020304" pitchFamily="18" charset="0"/>
              </a:rPr>
              <a:t>Week 1 Review  </a:t>
            </a:r>
          </a:p>
          <a:p>
            <a:pPr marL="0" marR="0" indent="457200">
              <a:lnSpc>
                <a:spcPct val="107000"/>
              </a:lnSpc>
              <a:spcBef>
                <a:spcPts val="0"/>
              </a:spcBef>
              <a:spcAft>
                <a:spcPts val="800"/>
              </a:spcAft>
            </a:pPr>
            <a:r>
              <a:rPr lang="en-US" sz="2500" b="1" dirty="0">
                <a:solidFill>
                  <a:schemeClr val="tx2"/>
                </a:solidFill>
                <a:effectLst/>
                <a:latin typeface="Times New Roman" panose="02020603050405020304" pitchFamily="18" charset="0"/>
                <a:ea typeface="Calibri" panose="020F0502020204030204" pitchFamily="34" charset="0"/>
                <a:cs typeface="Times New Roman" panose="02020603050405020304" pitchFamily="18" charset="0"/>
              </a:rPr>
              <a:t>Remedies for a broken Contract</a:t>
            </a:r>
          </a:p>
          <a:p>
            <a:pPr marL="0" marR="0" indent="457200">
              <a:lnSpc>
                <a:spcPct val="107000"/>
              </a:lnSpc>
              <a:spcBef>
                <a:spcPts val="0"/>
              </a:spcBef>
              <a:spcAft>
                <a:spcPts val="800"/>
              </a:spcAft>
            </a:pPr>
            <a:endParaRPr lang="en-US" sz="2500" b="1" dirty="0">
              <a:solidFill>
                <a:schemeClr val="tx2"/>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marR="0" indent="457200">
              <a:lnSpc>
                <a:spcPct val="107000"/>
              </a:lnSpc>
              <a:spcBef>
                <a:spcPts val="0"/>
              </a:spcBef>
              <a:spcAft>
                <a:spcPts val="800"/>
              </a:spcAft>
            </a:pPr>
            <a:endParaRPr lang="en-US" sz="2500" b="1" dirty="0">
              <a:solidFill>
                <a:schemeClr val="tx2"/>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3786559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2D20EE-8534-91C8-B4E5-C8E4FF8D2FD0}"/>
              </a:ext>
            </a:extLst>
          </p:cNvPr>
          <p:cNvSpPr>
            <a:spLocks noGrp="1"/>
          </p:cNvSpPr>
          <p:nvPr>
            <p:ph type="title"/>
          </p:nvPr>
        </p:nvSpPr>
        <p:spPr/>
        <p:txBody>
          <a:bodyPr>
            <a:noAutofit/>
          </a:bodyPr>
          <a:lstStyle/>
          <a:p>
            <a:r>
              <a:rPr lang="en-US" sz="3100" dirty="0">
                <a:solidFill>
                  <a:srgbClr val="92D050"/>
                </a:solidFill>
                <a:latin typeface="Calibri" panose="020F0502020204030204" pitchFamily="34" charset="0"/>
                <a:ea typeface="Calibri" panose="020F0502020204030204" pitchFamily="34" charset="0"/>
                <a:cs typeface="Calibri" panose="020F0502020204030204" pitchFamily="34" charset="0"/>
              </a:rPr>
              <a:t>Restitution Damages, cont.</a:t>
            </a:r>
          </a:p>
        </p:txBody>
      </p:sp>
      <p:sp>
        <p:nvSpPr>
          <p:cNvPr id="3" name="Content Placeholder 2">
            <a:extLst>
              <a:ext uri="{FF2B5EF4-FFF2-40B4-BE49-F238E27FC236}">
                <a16:creationId xmlns:a16="http://schemas.microsoft.com/office/drawing/2014/main" id="{1092D035-122B-F6F0-C141-0935A875B4E0}"/>
              </a:ext>
            </a:extLst>
          </p:cNvPr>
          <p:cNvSpPr>
            <a:spLocks noGrp="1"/>
          </p:cNvSpPr>
          <p:nvPr>
            <p:ph idx="1"/>
          </p:nvPr>
        </p:nvSpPr>
        <p:spPr/>
        <p:txBody>
          <a:bodyPr>
            <a:normAutofit fontScale="92500"/>
          </a:bodyPr>
          <a:lstStyle/>
          <a:p>
            <a:pPr marL="0" indent="0" algn="ctr">
              <a:buNone/>
            </a:pPr>
            <a:endParaRPr lang="en-US" dirty="0">
              <a:solidFill>
                <a:schemeClr val="tx2"/>
              </a:solidFill>
            </a:endParaRPr>
          </a:p>
          <a:p>
            <a:pPr marL="0" indent="0" algn="ctr">
              <a:buNone/>
            </a:pPr>
            <a:r>
              <a:rPr lang="en-US" sz="2500" dirty="0">
                <a:solidFill>
                  <a:schemeClr val="tx2"/>
                </a:solidFill>
              </a:rPr>
              <a:t>When a contract is unenforceable or no contract between the parties exists, an action to recover restitutionary damages often is referred to as an action for an implied in law contract, an action in quasi-contract, or an action for quantum meruit. </a:t>
            </a:r>
          </a:p>
          <a:p>
            <a:pPr marL="0" indent="0" algn="ctr">
              <a:buNone/>
            </a:pPr>
            <a:endParaRPr lang="en-US" sz="2500" dirty="0">
              <a:solidFill>
                <a:schemeClr val="tx2"/>
              </a:solidFill>
            </a:endParaRPr>
          </a:p>
          <a:p>
            <a:pPr marL="0" indent="0" algn="ctr">
              <a:buNone/>
            </a:pPr>
            <a:r>
              <a:rPr lang="en-US" sz="2500" dirty="0">
                <a:solidFill>
                  <a:schemeClr val="tx2"/>
                </a:solidFill>
              </a:rPr>
              <a:t>Generally, the measure of restitution is the value of the benefit conferred. </a:t>
            </a:r>
            <a:endParaRPr lang="en-US" dirty="0">
              <a:solidFill>
                <a:schemeClr val="tx2"/>
              </a:solidFill>
            </a:endParaRPr>
          </a:p>
        </p:txBody>
      </p:sp>
    </p:spTree>
    <p:extLst>
      <p:ext uri="{BB962C8B-B14F-4D97-AF65-F5344CB8AC3E}">
        <p14:creationId xmlns:p14="http://schemas.microsoft.com/office/powerpoint/2010/main" val="9792214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B701B0-3895-3A90-1051-E98B03DDEB1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AB38936-647E-C72B-079A-BCDA3A2A0634}"/>
              </a:ext>
            </a:extLst>
          </p:cNvPr>
          <p:cNvSpPr>
            <a:spLocks noGrp="1"/>
          </p:cNvSpPr>
          <p:nvPr>
            <p:ph type="title"/>
          </p:nvPr>
        </p:nvSpPr>
        <p:spPr/>
        <p:txBody>
          <a:bodyPr>
            <a:noAutofit/>
          </a:bodyPr>
          <a:lstStyle/>
          <a:p>
            <a:r>
              <a:rPr lang="en-US" sz="3100" dirty="0">
                <a:solidFill>
                  <a:srgbClr val="92D050"/>
                </a:solidFill>
                <a:latin typeface="Calibri" panose="020F0502020204030204" pitchFamily="34" charset="0"/>
                <a:ea typeface="Calibri" panose="020F0502020204030204" pitchFamily="34" charset="0"/>
                <a:cs typeface="Calibri" panose="020F0502020204030204" pitchFamily="34" charset="0"/>
              </a:rPr>
              <a:t>Reliance vs Restitution Damages</a:t>
            </a:r>
          </a:p>
        </p:txBody>
      </p:sp>
      <p:sp>
        <p:nvSpPr>
          <p:cNvPr id="3" name="Content Placeholder 2">
            <a:extLst>
              <a:ext uri="{FF2B5EF4-FFF2-40B4-BE49-F238E27FC236}">
                <a16:creationId xmlns:a16="http://schemas.microsoft.com/office/drawing/2014/main" id="{E7708B0B-4D1C-BB07-542F-E20C7FA14CDD}"/>
              </a:ext>
            </a:extLst>
          </p:cNvPr>
          <p:cNvSpPr>
            <a:spLocks noGrp="1"/>
          </p:cNvSpPr>
          <p:nvPr>
            <p:ph idx="1"/>
          </p:nvPr>
        </p:nvSpPr>
        <p:spPr/>
        <p:txBody>
          <a:bodyPr>
            <a:normAutofit fontScale="92500" lnSpcReduction="20000"/>
          </a:bodyPr>
          <a:lstStyle/>
          <a:p>
            <a:pPr marL="0" indent="0" algn="ctr">
              <a:buNone/>
            </a:pPr>
            <a:endParaRPr lang="en-US" dirty="0">
              <a:solidFill>
                <a:schemeClr val="tx2"/>
              </a:solidFill>
            </a:endParaRPr>
          </a:p>
          <a:p>
            <a:pPr marL="0" indent="0">
              <a:buNone/>
            </a:pPr>
            <a:r>
              <a:rPr lang="en-US" sz="2500" dirty="0">
                <a:solidFill>
                  <a:schemeClr val="accent1"/>
                </a:solidFill>
              </a:rPr>
              <a:t>Reliance</a:t>
            </a:r>
            <a:r>
              <a:rPr lang="en-US" sz="2500" dirty="0">
                <a:solidFill>
                  <a:schemeClr val="tx2"/>
                </a:solidFill>
              </a:rPr>
              <a:t> damages look backward and ask:</a:t>
            </a:r>
          </a:p>
          <a:p>
            <a:pPr marL="0" indent="0">
              <a:buNone/>
            </a:pPr>
            <a:r>
              <a:rPr lang="en-US" sz="2500" dirty="0">
                <a:solidFill>
                  <a:schemeClr val="tx2"/>
                </a:solidFill>
              </a:rPr>
              <a:t>“What did the plaintiff lose by trusting the promise?”</a:t>
            </a:r>
          </a:p>
          <a:p>
            <a:pPr marL="0" indent="0">
              <a:buNone/>
            </a:pPr>
            <a:endParaRPr lang="en-US" sz="2500" dirty="0">
              <a:solidFill>
                <a:schemeClr val="tx2"/>
              </a:solidFill>
            </a:endParaRPr>
          </a:p>
          <a:p>
            <a:pPr marL="0" indent="0">
              <a:buNone/>
            </a:pPr>
            <a:r>
              <a:rPr lang="en-US" sz="2500" dirty="0">
                <a:solidFill>
                  <a:schemeClr val="accent1"/>
                </a:solidFill>
              </a:rPr>
              <a:t>Restitution</a:t>
            </a:r>
            <a:r>
              <a:rPr lang="en-US" sz="2500" dirty="0">
                <a:solidFill>
                  <a:schemeClr val="tx2"/>
                </a:solidFill>
              </a:rPr>
              <a:t> damages look at the defendant and ask: </a:t>
            </a:r>
          </a:p>
          <a:p>
            <a:pPr marL="0" indent="0">
              <a:buNone/>
            </a:pPr>
            <a:r>
              <a:rPr lang="en-US" sz="2500" dirty="0">
                <a:solidFill>
                  <a:schemeClr val="tx2"/>
                </a:solidFill>
              </a:rPr>
              <a:t>“What did the defendant gain from the </a:t>
            </a:r>
            <a:r>
              <a:rPr lang="en-US" sz="2500" dirty="0" err="1">
                <a:solidFill>
                  <a:schemeClr val="tx2"/>
                </a:solidFill>
              </a:rPr>
              <a:t>plaintiff?”Both</a:t>
            </a:r>
            <a:r>
              <a:rPr lang="en-US" sz="2500" dirty="0">
                <a:solidFill>
                  <a:schemeClr val="tx2"/>
                </a:solidFill>
              </a:rPr>
              <a:t> avoid the benefit-of-the-bargain question, but they do so for different reasons and from different vantage points.</a:t>
            </a:r>
            <a:endParaRPr lang="en-US" dirty="0">
              <a:solidFill>
                <a:schemeClr val="tx2"/>
              </a:solidFill>
            </a:endParaRPr>
          </a:p>
        </p:txBody>
      </p:sp>
    </p:spTree>
    <p:extLst>
      <p:ext uri="{BB962C8B-B14F-4D97-AF65-F5344CB8AC3E}">
        <p14:creationId xmlns:p14="http://schemas.microsoft.com/office/powerpoint/2010/main" val="21037824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0C3162-E51A-9FC2-1E0A-CD0845F5A537}"/>
              </a:ext>
            </a:extLst>
          </p:cNvPr>
          <p:cNvSpPr>
            <a:spLocks noGrp="1"/>
          </p:cNvSpPr>
          <p:nvPr>
            <p:ph type="ctrTitle"/>
          </p:nvPr>
        </p:nvSpPr>
        <p:spPr>
          <a:xfrm>
            <a:off x="1595269" y="547932"/>
            <a:ext cx="9001462" cy="656561"/>
          </a:xfrm>
        </p:spPr>
        <p:txBody>
          <a:bodyPr>
            <a:normAutofit fontScale="90000"/>
          </a:bodyPr>
          <a:lstStyle/>
          <a:p>
            <a:pPr marL="0" marR="0">
              <a:lnSpc>
                <a:spcPct val="107000"/>
              </a:lnSpc>
              <a:spcBef>
                <a:spcPts val="0"/>
              </a:spcBef>
              <a:spcAft>
                <a:spcPts val="800"/>
              </a:spcAft>
              <a:tabLst>
                <a:tab pos="3284220" algn="l"/>
              </a:tabLst>
            </a:pPr>
            <a:r>
              <a:rPr lang="en-US" sz="3900" dirty="0"/>
              <a:t>How to brief a Case</a:t>
            </a:r>
          </a:p>
        </p:txBody>
      </p:sp>
      <p:sp>
        <p:nvSpPr>
          <p:cNvPr id="3" name="Subtitle 2">
            <a:extLst>
              <a:ext uri="{FF2B5EF4-FFF2-40B4-BE49-F238E27FC236}">
                <a16:creationId xmlns:a16="http://schemas.microsoft.com/office/drawing/2014/main" id="{52844578-3BDC-6528-367F-526D49354084}"/>
              </a:ext>
            </a:extLst>
          </p:cNvPr>
          <p:cNvSpPr>
            <a:spLocks noGrp="1" noRot="1" noMove="1" noResize="1" noEditPoints="1" noAdjustHandles="1" noChangeArrowheads="1" noChangeShapeType="1"/>
          </p:cNvSpPr>
          <p:nvPr>
            <p:ph type="subTitle" idx="1"/>
          </p:nvPr>
        </p:nvSpPr>
        <p:spPr>
          <a:xfrm>
            <a:off x="1137138" y="1673022"/>
            <a:ext cx="9800493" cy="1755978"/>
          </a:xfrm>
        </p:spPr>
        <p:txBody>
          <a:bodyPr>
            <a:noAutofit/>
          </a:bodyPr>
          <a:lstStyle/>
          <a:p>
            <a:pPr marR="0" algn="l">
              <a:lnSpc>
                <a:spcPct val="107000"/>
              </a:lnSpc>
              <a:spcBef>
                <a:spcPts val="0"/>
              </a:spcBef>
              <a:spcAft>
                <a:spcPts val="800"/>
              </a:spcAft>
            </a:pPr>
            <a:r>
              <a:rPr lang="en-US" sz="2500" b="1" dirty="0">
                <a:effectLst/>
                <a:latin typeface="Times New Roman" panose="02020603050405020304" pitchFamily="18" charset="0"/>
                <a:ea typeface="Calibri" panose="020F0502020204030204" pitchFamily="34" charset="0"/>
                <a:cs typeface="Times New Roman" panose="02020603050405020304" pitchFamily="18" charset="0"/>
              </a:rPr>
              <a:t>See page 9-10</a:t>
            </a:r>
          </a:p>
          <a:p>
            <a:pPr marL="457200" marR="0" indent="-457200" algn="l">
              <a:lnSpc>
                <a:spcPct val="107000"/>
              </a:lnSpc>
              <a:spcBef>
                <a:spcPts val="0"/>
              </a:spcBef>
              <a:spcAft>
                <a:spcPts val="800"/>
              </a:spcAft>
              <a:buAutoNum type="arabicPeriod"/>
            </a:pPr>
            <a:r>
              <a:rPr lang="en-US" sz="2200" b="1" dirty="0">
                <a:solidFill>
                  <a:schemeClr val="tx2"/>
                </a:solidFill>
                <a:effectLst/>
                <a:latin typeface="Times New Roman" panose="02020603050405020304" pitchFamily="18" charset="0"/>
                <a:ea typeface="Calibri" panose="020F0502020204030204" pitchFamily="34" charset="0"/>
                <a:cs typeface="Times New Roman" panose="02020603050405020304" pitchFamily="18" charset="0"/>
              </a:rPr>
              <a:t>Parties</a:t>
            </a:r>
          </a:p>
          <a:p>
            <a:pPr marL="457200" marR="0" indent="-457200" algn="l">
              <a:lnSpc>
                <a:spcPct val="107000"/>
              </a:lnSpc>
              <a:spcBef>
                <a:spcPts val="0"/>
              </a:spcBef>
              <a:spcAft>
                <a:spcPts val="800"/>
              </a:spcAft>
              <a:buAutoNum type="arabicPeriod"/>
            </a:pPr>
            <a:r>
              <a:rPr lang="en-US" sz="2200" b="1" dirty="0">
                <a:solidFill>
                  <a:schemeClr val="tx2"/>
                </a:solidFill>
                <a:effectLst/>
                <a:latin typeface="Times New Roman" panose="02020603050405020304" pitchFamily="18" charset="0"/>
                <a:ea typeface="Calibri" panose="020F0502020204030204" pitchFamily="34" charset="0"/>
                <a:cs typeface="Times New Roman" panose="02020603050405020304" pitchFamily="18" charset="0"/>
              </a:rPr>
              <a:t>Procedural facts</a:t>
            </a:r>
          </a:p>
          <a:p>
            <a:pPr marL="457200" marR="0" indent="-457200" algn="l">
              <a:lnSpc>
                <a:spcPct val="107000"/>
              </a:lnSpc>
              <a:spcBef>
                <a:spcPts val="0"/>
              </a:spcBef>
              <a:spcAft>
                <a:spcPts val="800"/>
              </a:spcAft>
              <a:buAutoNum type="arabicPeriod"/>
            </a:pPr>
            <a:r>
              <a:rPr lang="en-US" sz="2200" b="1" dirty="0">
                <a:solidFill>
                  <a:schemeClr val="tx2"/>
                </a:solidFill>
                <a:effectLst/>
                <a:latin typeface="Times New Roman" panose="02020603050405020304" pitchFamily="18" charset="0"/>
                <a:ea typeface="Calibri" panose="020F0502020204030204" pitchFamily="34" charset="0"/>
                <a:cs typeface="Times New Roman" panose="02020603050405020304" pitchFamily="18" charset="0"/>
              </a:rPr>
              <a:t>Historical Facts</a:t>
            </a:r>
          </a:p>
          <a:p>
            <a:pPr marL="457200" marR="0" indent="-457200" algn="l">
              <a:lnSpc>
                <a:spcPct val="107000"/>
              </a:lnSpc>
              <a:spcBef>
                <a:spcPts val="0"/>
              </a:spcBef>
              <a:spcAft>
                <a:spcPts val="800"/>
              </a:spcAft>
              <a:buAutoNum type="arabicPeriod"/>
            </a:pPr>
            <a:r>
              <a:rPr lang="en-US" sz="2200" b="1" dirty="0">
                <a:solidFill>
                  <a:schemeClr val="tx2"/>
                </a:solidFill>
                <a:effectLst/>
                <a:latin typeface="Times New Roman" panose="02020603050405020304" pitchFamily="18" charset="0"/>
                <a:ea typeface="Calibri" panose="020F0502020204030204" pitchFamily="34" charset="0"/>
                <a:cs typeface="Times New Roman" panose="02020603050405020304" pitchFamily="18" charset="0"/>
              </a:rPr>
              <a:t>Form of Relief</a:t>
            </a:r>
          </a:p>
          <a:p>
            <a:pPr marL="457200" marR="0" indent="-457200" algn="l">
              <a:lnSpc>
                <a:spcPct val="107000"/>
              </a:lnSpc>
              <a:spcBef>
                <a:spcPts val="0"/>
              </a:spcBef>
              <a:spcAft>
                <a:spcPts val="800"/>
              </a:spcAft>
              <a:buAutoNum type="arabicPeriod"/>
            </a:pPr>
            <a:r>
              <a:rPr lang="en-US" sz="2200" b="1" dirty="0">
                <a:solidFill>
                  <a:schemeClr val="tx2"/>
                </a:solidFill>
                <a:effectLst/>
                <a:latin typeface="Times New Roman" panose="02020603050405020304" pitchFamily="18" charset="0"/>
                <a:ea typeface="Calibri" panose="020F0502020204030204" pitchFamily="34" charset="0"/>
                <a:cs typeface="Times New Roman" panose="02020603050405020304" pitchFamily="18" charset="0"/>
              </a:rPr>
              <a:t>Arguments of the Parties</a:t>
            </a:r>
          </a:p>
          <a:p>
            <a:pPr marL="457200" marR="0" indent="-457200" algn="l">
              <a:lnSpc>
                <a:spcPct val="107000"/>
              </a:lnSpc>
              <a:spcBef>
                <a:spcPts val="0"/>
              </a:spcBef>
              <a:spcAft>
                <a:spcPts val="800"/>
              </a:spcAft>
              <a:buAutoNum type="arabicPeriod"/>
            </a:pPr>
            <a:r>
              <a:rPr lang="en-US" sz="2200" b="1" dirty="0">
                <a:solidFill>
                  <a:schemeClr val="tx2"/>
                </a:solidFill>
                <a:effectLst/>
                <a:latin typeface="Times New Roman" panose="02020603050405020304" pitchFamily="18" charset="0"/>
                <a:ea typeface="Calibri" panose="020F0502020204030204" pitchFamily="34" charset="0"/>
                <a:cs typeface="Times New Roman" panose="02020603050405020304" pitchFamily="18" charset="0"/>
              </a:rPr>
              <a:t>Outcome of the case</a:t>
            </a:r>
          </a:p>
          <a:p>
            <a:pPr marL="457200" marR="0" indent="-457200" algn="l">
              <a:lnSpc>
                <a:spcPct val="107000"/>
              </a:lnSpc>
              <a:spcBef>
                <a:spcPts val="0"/>
              </a:spcBef>
              <a:spcAft>
                <a:spcPts val="800"/>
              </a:spcAft>
              <a:buAutoNum type="arabicPeriod"/>
            </a:pPr>
            <a:r>
              <a:rPr lang="en-US" sz="2200" b="1" dirty="0">
                <a:solidFill>
                  <a:schemeClr val="tx2"/>
                </a:solidFill>
                <a:effectLst/>
                <a:latin typeface="Times New Roman" panose="02020603050405020304" pitchFamily="18" charset="0"/>
                <a:ea typeface="Calibri" panose="020F0502020204030204" pitchFamily="34" charset="0"/>
                <a:cs typeface="Times New Roman" panose="02020603050405020304" pitchFamily="18" charset="0"/>
              </a:rPr>
              <a:t>Reasoning of the Court</a:t>
            </a:r>
          </a:p>
          <a:p>
            <a:pPr marL="457200" marR="0" indent="-457200" algn="l">
              <a:lnSpc>
                <a:spcPct val="107000"/>
              </a:lnSpc>
              <a:spcBef>
                <a:spcPts val="0"/>
              </a:spcBef>
              <a:spcAft>
                <a:spcPts val="800"/>
              </a:spcAft>
              <a:buAutoNum type="arabicPeriod"/>
            </a:pPr>
            <a:r>
              <a:rPr lang="en-US" sz="2200" b="1" dirty="0">
                <a:solidFill>
                  <a:schemeClr val="tx2"/>
                </a:solidFill>
                <a:effectLst/>
                <a:latin typeface="Times New Roman" panose="02020603050405020304" pitchFamily="18" charset="0"/>
                <a:ea typeface="Calibri" panose="020F0502020204030204" pitchFamily="34" charset="0"/>
                <a:cs typeface="Times New Roman" panose="02020603050405020304" pitchFamily="18" charset="0"/>
              </a:rPr>
              <a:t>Your Analysis</a:t>
            </a:r>
          </a:p>
        </p:txBody>
      </p:sp>
    </p:spTree>
    <p:extLst>
      <p:ext uri="{BB962C8B-B14F-4D97-AF65-F5344CB8AC3E}">
        <p14:creationId xmlns:p14="http://schemas.microsoft.com/office/powerpoint/2010/main" val="38278663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2">
            <a:lumMod val="5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0C3162-E51A-9FC2-1E0A-CD0845F5A537}"/>
              </a:ext>
            </a:extLst>
          </p:cNvPr>
          <p:cNvSpPr>
            <a:spLocks noGrp="1"/>
          </p:cNvSpPr>
          <p:nvPr>
            <p:ph type="ctrTitle"/>
          </p:nvPr>
        </p:nvSpPr>
        <p:spPr>
          <a:xfrm>
            <a:off x="7872575" y="628651"/>
            <a:ext cx="3643150" cy="3495674"/>
          </a:xfrm>
        </p:spPr>
        <p:txBody>
          <a:bodyPr vert="horz" lIns="91440" tIns="45720" rIns="91440" bIns="45720" rtlCol="0">
            <a:normAutofit/>
          </a:bodyPr>
          <a:lstStyle/>
          <a:p>
            <a:pPr algn="l">
              <a:spcAft>
                <a:spcPts val="800"/>
              </a:spcAft>
              <a:tabLst>
                <a:tab pos="3284220" algn="l"/>
              </a:tabLst>
            </a:pPr>
            <a:r>
              <a:rPr lang="en-US" sz="3200" dirty="0"/>
              <a:t>Hawkins v. McGee</a:t>
            </a:r>
            <a:endParaRPr lang="en-US" sz="3000" dirty="0"/>
          </a:p>
        </p:txBody>
      </p:sp>
      <p:sp>
        <p:nvSpPr>
          <p:cNvPr id="5" name="Subtitle 4">
            <a:extLst>
              <a:ext uri="{FF2B5EF4-FFF2-40B4-BE49-F238E27FC236}">
                <a16:creationId xmlns:a16="http://schemas.microsoft.com/office/drawing/2014/main" id="{1D72805C-28A8-6A6E-5232-3328F8676C32}"/>
              </a:ext>
            </a:extLst>
          </p:cNvPr>
          <p:cNvSpPr>
            <a:spLocks noGrp="1"/>
          </p:cNvSpPr>
          <p:nvPr>
            <p:ph type="subTitle" idx="1"/>
          </p:nvPr>
        </p:nvSpPr>
        <p:spPr>
          <a:xfrm>
            <a:off x="7872575" y="4286250"/>
            <a:ext cx="3709824" cy="1809750"/>
          </a:xfrm>
        </p:spPr>
        <p:txBody>
          <a:bodyPr vert="horz" lIns="91440" tIns="45720" rIns="91440" bIns="45720" rtlCol="0">
            <a:normAutofit/>
          </a:bodyPr>
          <a:lstStyle/>
          <a:p>
            <a:pPr indent="-228600" algn="l">
              <a:buFont typeface="Arial" panose="020B0604020202020204" pitchFamily="34" charset="0"/>
              <a:buChar char="•"/>
            </a:pPr>
            <a:r>
              <a:rPr lang="en-US" sz="2000" dirty="0"/>
              <a:t>Expectation damages</a:t>
            </a:r>
          </a:p>
        </p:txBody>
      </p:sp>
      <p:sp>
        <p:nvSpPr>
          <p:cNvPr id="17" name="Rectangle 16">
            <a:extLst>
              <a:ext uri="{FF2B5EF4-FFF2-40B4-BE49-F238E27FC236}">
                <a16:creationId xmlns:a16="http://schemas.microsoft.com/office/drawing/2014/main" id="{5BC51F77-AE74-4F38-B1DC-29475E38CA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2475" y="733425"/>
            <a:ext cx="6696075" cy="5391150"/>
          </a:xfrm>
          <a:prstGeom prst="rect">
            <a:avLst/>
          </a:prstGeom>
          <a:solidFill>
            <a:schemeClr val="tx1"/>
          </a:solidFill>
          <a:ln w="190500" cap="sq">
            <a:solidFill>
              <a:srgbClr val="FFFFFF"/>
            </a:solidFill>
            <a:miter lim="800000"/>
          </a:ln>
          <a:effectLst>
            <a:outerShdw blurRad="54991" dist="17780" dir="5400000" algn="ctr" rotWithShape="0">
              <a:schemeClr val="bg1">
                <a:alpha val="40000"/>
              </a:schemeClr>
            </a:outerShdw>
          </a:effectLst>
          <a:scene3d>
            <a:camera prst="orthographicFront"/>
            <a:lightRig rig="twoPt" dir="t">
              <a:rot lat="0" lon="0" rev="7200000"/>
            </a:lightRig>
          </a:scene3d>
          <a:sp3d>
            <a:bevelT w="2540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Gavel resting on block">
            <a:extLst>
              <a:ext uri="{FF2B5EF4-FFF2-40B4-BE49-F238E27FC236}">
                <a16:creationId xmlns:a16="http://schemas.microsoft.com/office/drawing/2014/main" id="{DF2018AB-8719-764E-F8B1-0C8232BC3E51}"/>
              </a:ext>
            </a:extLst>
          </p:cNvPr>
          <p:cNvPicPr>
            <a:picLocks noChangeAspect="1"/>
          </p:cNvPicPr>
          <p:nvPr/>
        </p:nvPicPr>
        <p:blipFill rotWithShape="1">
          <a:blip r:embed="rId2">
            <a:extLst>
              <a:ext uri="{28A0092B-C50C-407E-A947-70E740481C1C}">
                <a14:useLocalDpi xmlns:a14="http://schemas.microsoft.com/office/drawing/2010/main" val="0"/>
              </a:ext>
            </a:extLst>
          </a:blip>
          <a:srcRect l="14533" r="-2" b="-2"/>
          <a:stretch/>
        </p:blipFill>
        <p:spPr>
          <a:xfrm>
            <a:off x="1137490" y="1114868"/>
            <a:ext cx="5926045" cy="4628265"/>
          </a:xfrm>
          <a:prstGeom prst="rect">
            <a:avLst/>
          </a:prstGeom>
          <a:solidFill>
            <a:schemeClr val="bg2">
              <a:lumMod val="50000"/>
            </a:schemeClr>
          </a:solidFill>
        </p:spPr>
      </p:pic>
      <p:sp>
        <p:nvSpPr>
          <p:cNvPr id="19" name="Rectangle 18">
            <a:extLst>
              <a:ext uri="{FF2B5EF4-FFF2-40B4-BE49-F238E27FC236}">
                <a16:creationId xmlns:a16="http://schemas.microsoft.com/office/drawing/2014/main" id="{FCE87B8C-E5AA-4044-AB91-DDA3084BE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7654" y="799817"/>
            <a:ext cx="6565717" cy="5258367"/>
          </a:xfrm>
          <a:prstGeom prst="rect">
            <a:avLst/>
          </a:prstGeom>
          <a:no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579240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0C3162-E51A-9FC2-1E0A-CD0845F5A537}"/>
              </a:ext>
            </a:extLst>
          </p:cNvPr>
          <p:cNvSpPr>
            <a:spLocks noGrp="1"/>
          </p:cNvSpPr>
          <p:nvPr>
            <p:ph type="ctrTitle"/>
          </p:nvPr>
        </p:nvSpPr>
        <p:spPr>
          <a:xfrm>
            <a:off x="1595269" y="547932"/>
            <a:ext cx="9001462" cy="656561"/>
          </a:xfrm>
        </p:spPr>
        <p:txBody>
          <a:bodyPr>
            <a:normAutofit fontScale="90000"/>
          </a:bodyPr>
          <a:lstStyle/>
          <a:p>
            <a:pPr marL="0" marR="0">
              <a:lnSpc>
                <a:spcPct val="107000"/>
              </a:lnSpc>
              <a:spcBef>
                <a:spcPts val="0"/>
              </a:spcBef>
              <a:spcAft>
                <a:spcPts val="800"/>
              </a:spcAft>
              <a:tabLst>
                <a:tab pos="3284220" algn="l"/>
              </a:tabLst>
            </a:pPr>
            <a:r>
              <a:rPr lang="en-US" sz="3900" dirty="0"/>
              <a:t>Hawkins v. McGee</a:t>
            </a:r>
          </a:p>
        </p:txBody>
      </p:sp>
      <p:sp>
        <p:nvSpPr>
          <p:cNvPr id="3" name="Subtitle 2">
            <a:extLst>
              <a:ext uri="{FF2B5EF4-FFF2-40B4-BE49-F238E27FC236}">
                <a16:creationId xmlns:a16="http://schemas.microsoft.com/office/drawing/2014/main" id="{52844578-3BDC-6528-367F-526D49354084}"/>
              </a:ext>
            </a:extLst>
          </p:cNvPr>
          <p:cNvSpPr>
            <a:spLocks noGrp="1" noRot="1" noMove="1" noResize="1" noEditPoints="1" noAdjustHandles="1" noChangeArrowheads="1" noChangeShapeType="1"/>
          </p:cNvSpPr>
          <p:nvPr>
            <p:ph type="subTitle" idx="1"/>
          </p:nvPr>
        </p:nvSpPr>
        <p:spPr>
          <a:xfrm>
            <a:off x="1137138" y="1673022"/>
            <a:ext cx="9800493" cy="1755978"/>
          </a:xfrm>
        </p:spPr>
        <p:txBody>
          <a:bodyPr>
            <a:noAutofit/>
          </a:bodyPr>
          <a:lstStyle/>
          <a:p>
            <a:pPr marR="0">
              <a:lnSpc>
                <a:spcPct val="107000"/>
              </a:lnSpc>
              <a:spcBef>
                <a:spcPts val="0"/>
              </a:spcBef>
              <a:spcAft>
                <a:spcPts val="800"/>
              </a:spcAft>
            </a:pPr>
            <a:r>
              <a:rPr lang="en-US" sz="2800" b="1" dirty="0">
                <a:effectLst/>
                <a:latin typeface="Times New Roman" panose="02020603050405020304" pitchFamily="18" charset="0"/>
                <a:ea typeface="Calibri" panose="020F0502020204030204" pitchFamily="34" charset="0"/>
                <a:cs typeface="Times New Roman" panose="02020603050405020304" pitchFamily="18" charset="0"/>
              </a:rPr>
              <a:t>Unlike Shaheen, the court here IS enforcing an express warranty of cure.</a:t>
            </a:r>
          </a:p>
          <a:p>
            <a:pPr marR="0">
              <a:lnSpc>
                <a:spcPct val="107000"/>
              </a:lnSpc>
              <a:spcBef>
                <a:spcPts val="0"/>
              </a:spcBef>
              <a:spcAft>
                <a:spcPts val="800"/>
              </a:spcAft>
            </a:pPr>
            <a:r>
              <a:rPr lang="en-US" sz="2800" b="1" dirty="0">
                <a:effectLst/>
                <a:latin typeface="Times New Roman" panose="02020603050405020304" pitchFamily="18" charset="0"/>
                <a:ea typeface="Calibri" panose="020F0502020204030204" pitchFamily="34" charset="0"/>
                <a:cs typeface="Times New Roman" panose="02020603050405020304" pitchFamily="18" charset="0"/>
              </a:rPr>
              <a:t>Why is it reasonable to conclude that such a warranty was made my Dr. </a:t>
            </a:r>
            <a:r>
              <a:rPr lang="en-US" sz="2800" b="1" dirty="0" err="1">
                <a:effectLst/>
                <a:latin typeface="Times New Roman" panose="02020603050405020304" pitchFamily="18" charset="0"/>
                <a:ea typeface="Calibri" panose="020F0502020204030204" pitchFamily="34" charset="0"/>
                <a:cs typeface="Times New Roman" panose="02020603050405020304" pitchFamily="18" charset="0"/>
              </a:rPr>
              <a:t>MCGee</a:t>
            </a:r>
            <a:r>
              <a:rPr lang="en-US" sz="2800" b="1" dirty="0">
                <a:effectLst/>
                <a:latin typeface="Times New Roman" panose="02020603050405020304" pitchFamily="18" charset="0"/>
                <a:ea typeface="Calibri" panose="020F0502020204030204" pitchFamily="34" charset="0"/>
                <a:cs typeface="Times New Roman" panose="02020603050405020304" pitchFamily="18" charset="0"/>
              </a:rPr>
              <a:t>?</a:t>
            </a:r>
          </a:p>
          <a:p>
            <a:pPr marR="0">
              <a:lnSpc>
                <a:spcPct val="107000"/>
              </a:lnSpc>
              <a:spcBef>
                <a:spcPts val="0"/>
              </a:spcBef>
              <a:spcAft>
                <a:spcPts val="800"/>
              </a:spcAft>
            </a:pPr>
            <a:r>
              <a:rPr lang="en-US" sz="2800" b="1" dirty="0">
                <a:effectLst/>
                <a:latin typeface="Times New Roman" panose="02020603050405020304" pitchFamily="18" charset="0"/>
                <a:ea typeface="Calibri" panose="020F0502020204030204" pitchFamily="34" charset="0"/>
                <a:cs typeface="Times New Roman" panose="02020603050405020304" pitchFamily="18" charset="0"/>
              </a:rPr>
              <a:t>Why did the court NOT allow pain and suffering to be considered in the amount of damages?</a:t>
            </a:r>
          </a:p>
        </p:txBody>
      </p:sp>
    </p:spTree>
    <p:extLst>
      <p:ext uri="{BB962C8B-B14F-4D97-AF65-F5344CB8AC3E}">
        <p14:creationId xmlns:p14="http://schemas.microsoft.com/office/powerpoint/2010/main" val="35542872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0C3162-E51A-9FC2-1E0A-CD0845F5A537}"/>
              </a:ext>
            </a:extLst>
          </p:cNvPr>
          <p:cNvSpPr>
            <a:spLocks noGrp="1"/>
          </p:cNvSpPr>
          <p:nvPr>
            <p:ph type="ctrTitle"/>
          </p:nvPr>
        </p:nvSpPr>
        <p:spPr>
          <a:xfrm>
            <a:off x="1595269" y="547932"/>
            <a:ext cx="9001462" cy="656561"/>
          </a:xfrm>
        </p:spPr>
        <p:txBody>
          <a:bodyPr>
            <a:normAutofit fontScale="90000"/>
          </a:bodyPr>
          <a:lstStyle/>
          <a:p>
            <a:pPr marL="0" marR="0">
              <a:lnSpc>
                <a:spcPct val="107000"/>
              </a:lnSpc>
              <a:spcBef>
                <a:spcPts val="0"/>
              </a:spcBef>
              <a:spcAft>
                <a:spcPts val="800"/>
              </a:spcAft>
              <a:tabLst>
                <a:tab pos="3284220" algn="l"/>
              </a:tabLst>
            </a:pPr>
            <a:r>
              <a:rPr lang="en-US" sz="3900" dirty="0"/>
              <a:t>Hawkins v. McGee, cont.</a:t>
            </a:r>
          </a:p>
        </p:txBody>
      </p:sp>
      <p:sp>
        <p:nvSpPr>
          <p:cNvPr id="3" name="Subtitle 2">
            <a:extLst>
              <a:ext uri="{FF2B5EF4-FFF2-40B4-BE49-F238E27FC236}">
                <a16:creationId xmlns:a16="http://schemas.microsoft.com/office/drawing/2014/main" id="{52844578-3BDC-6528-367F-526D49354084}"/>
              </a:ext>
            </a:extLst>
          </p:cNvPr>
          <p:cNvSpPr>
            <a:spLocks noGrp="1" noRot="1" noMove="1" noResize="1" noEditPoints="1" noAdjustHandles="1" noChangeArrowheads="1" noChangeShapeType="1"/>
          </p:cNvSpPr>
          <p:nvPr>
            <p:ph type="subTitle" idx="1"/>
          </p:nvPr>
        </p:nvSpPr>
        <p:spPr>
          <a:xfrm>
            <a:off x="1137138" y="1673022"/>
            <a:ext cx="9800493" cy="1755978"/>
          </a:xfrm>
        </p:spPr>
        <p:txBody>
          <a:bodyPr>
            <a:noAutofit/>
          </a:bodyPr>
          <a:lstStyle/>
          <a:p>
            <a:pPr marR="0" algn="l">
              <a:lnSpc>
                <a:spcPct val="107000"/>
              </a:lnSpc>
              <a:spcBef>
                <a:spcPts val="0"/>
              </a:spcBef>
              <a:spcAft>
                <a:spcPts val="800"/>
              </a:spcAft>
            </a:pPr>
            <a:r>
              <a:rPr lang="en-US" sz="2200" b="1" dirty="0">
                <a:solidFill>
                  <a:schemeClr val="tx2"/>
                </a:solidFill>
                <a:effectLst/>
                <a:latin typeface="Times New Roman" panose="02020603050405020304" pitchFamily="18" charset="0"/>
                <a:ea typeface="Calibri" panose="020F0502020204030204" pitchFamily="34" charset="0"/>
                <a:cs typeface="Times New Roman" panose="02020603050405020304" pitchFamily="18" charset="0"/>
              </a:rPr>
              <a:t>Rule: Expectation Damages</a:t>
            </a:r>
          </a:p>
          <a:p>
            <a:pPr marR="0" algn="l">
              <a:lnSpc>
                <a:spcPct val="107000"/>
              </a:lnSpc>
              <a:spcBef>
                <a:spcPts val="0"/>
              </a:spcBef>
              <a:spcAft>
                <a:spcPts val="800"/>
              </a:spcAft>
            </a:pPr>
            <a:r>
              <a:rPr lang="en-US" sz="2200" b="1" dirty="0">
                <a:effectLst/>
                <a:latin typeface="Times New Roman" panose="02020603050405020304" pitchFamily="18" charset="0"/>
                <a:ea typeface="Calibri" panose="020F0502020204030204" pitchFamily="34" charset="0"/>
                <a:cs typeface="Times New Roman" panose="02020603050405020304" pitchFamily="18" charset="0"/>
              </a:rPr>
              <a:t>An award of </a:t>
            </a:r>
            <a:r>
              <a:rPr lang="en-US" sz="2200" b="1" dirty="0">
                <a:solidFill>
                  <a:srgbClr val="FFFF00"/>
                </a:solidFill>
                <a:effectLst/>
                <a:latin typeface="Times New Roman" panose="02020603050405020304" pitchFamily="18" charset="0"/>
                <a:ea typeface="Calibri" panose="020F0502020204030204" pitchFamily="34" charset="0"/>
                <a:cs typeface="Times New Roman" panose="02020603050405020304" pitchFamily="18" charset="0"/>
              </a:rPr>
              <a:t>expectation damages</a:t>
            </a:r>
            <a:r>
              <a:rPr lang="en-US" sz="2200" b="1" dirty="0">
                <a:effectLst/>
                <a:latin typeface="Times New Roman" panose="02020603050405020304" pitchFamily="18" charset="0"/>
                <a:ea typeface="Calibri" panose="020F0502020204030204" pitchFamily="34" charset="0"/>
                <a:cs typeface="Times New Roman" panose="02020603050405020304" pitchFamily="18" charset="0"/>
              </a:rPr>
              <a:t> (“benefit of the bargain” damages), is the difference between the value of what was promised under the contract and the value of what the </a:t>
            </a:r>
            <a:r>
              <a:rPr lang="en-US" sz="2200" b="1" dirty="0" err="1">
                <a:effectLst/>
                <a:latin typeface="Times New Roman" panose="02020603050405020304" pitchFamily="18" charset="0"/>
                <a:ea typeface="Calibri" panose="020F0502020204030204" pitchFamily="34" charset="0"/>
                <a:cs typeface="Times New Roman" panose="02020603050405020304" pitchFamily="18" charset="0"/>
              </a:rPr>
              <a:t>promissee</a:t>
            </a:r>
            <a:r>
              <a:rPr lang="en-US" sz="2200" b="1" dirty="0">
                <a:effectLst/>
                <a:latin typeface="Times New Roman" panose="02020603050405020304" pitchFamily="18" charset="0"/>
                <a:ea typeface="Calibri" panose="020F0502020204030204" pitchFamily="34" charset="0"/>
                <a:cs typeface="Times New Roman" panose="02020603050405020304" pitchFamily="18" charset="0"/>
              </a:rPr>
              <a:t> in fact received (which includes incidental damages if they stem from the breach of contract).</a:t>
            </a:r>
          </a:p>
        </p:txBody>
      </p:sp>
    </p:spTree>
    <p:extLst>
      <p:ext uri="{BB962C8B-B14F-4D97-AF65-F5344CB8AC3E}">
        <p14:creationId xmlns:p14="http://schemas.microsoft.com/office/powerpoint/2010/main" val="42853702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B996A54-0CDD-4A46-B3D2-02F43219A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00C3162-E51A-9FC2-1E0A-CD0845F5A537}"/>
              </a:ext>
            </a:extLst>
          </p:cNvPr>
          <p:cNvSpPr>
            <a:spLocks noGrp="1"/>
          </p:cNvSpPr>
          <p:nvPr>
            <p:ph type="ctrTitle"/>
          </p:nvPr>
        </p:nvSpPr>
        <p:spPr>
          <a:xfrm>
            <a:off x="696686" y="1122001"/>
            <a:ext cx="3040685" cy="4613999"/>
          </a:xfrm>
        </p:spPr>
        <p:txBody>
          <a:bodyPr vert="horz" lIns="91440" tIns="45720" rIns="91440" bIns="45720" rtlCol="0" anchor="ctr">
            <a:normAutofit/>
          </a:bodyPr>
          <a:lstStyle/>
          <a:p>
            <a:pPr marL="0" marR="0" algn="l">
              <a:spcAft>
                <a:spcPts val="800"/>
              </a:spcAft>
              <a:tabLst>
                <a:tab pos="3284220" algn="l"/>
              </a:tabLst>
            </a:pPr>
            <a:r>
              <a:rPr lang="en-US" sz="2400" dirty="0">
                <a:solidFill>
                  <a:srgbClr val="FFFFFF"/>
                </a:solidFill>
              </a:rPr>
              <a:t>Holding</a:t>
            </a:r>
          </a:p>
        </p:txBody>
      </p:sp>
      <p:sp useBgFill="1">
        <p:nvSpPr>
          <p:cNvPr id="10" name="Rectangle 9">
            <a:extLst>
              <a:ext uri="{FF2B5EF4-FFF2-40B4-BE49-F238E27FC236}">
                <a16:creationId xmlns:a16="http://schemas.microsoft.com/office/drawing/2014/main" id="{06F0BB8C-8C08-44AD-9EBB-B43BE66A5B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62129" y="0"/>
            <a:ext cx="812987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52844578-3BDC-6528-367F-526D49354084}"/>
              </a:ext>
            </a:extLst>
          </p:cNvPr>
          <p:cNvSpPr>
            <a:spLocks noGrp="1" noRot="1" noMove="1" noResize="1" noEditPoints="1" noAdjustHandles="1" noChangeArrowheads="1" noChangeShapeType="1"/>
          </p:cNvSpPr>
          <p:nvPr>
            <p:ph type="subTitle" idx="1"/>
          </p:nvPr>
        </p:nvSpPr>
        <p:spPr>
          <a:xfrm>
            <a:off x="4711641" y="1122001"/>
            <a:ext cx="6566564" cy="4761274"/>
          </a:xfrm>
        </p:spPr>
        <p:txBody>
          <a:bodyPr vert="horz" lIns="91440" tIns="45720" rIns="91440" bIns="45720" rtlCol="0" anchor="ctr">
            <a:normAutofit lnSpcReduction="10000"/>
          </a:bodyPr>
          <a:lstStyle/>
          <a:p>
            <a:pPr marR="0" algn="l">
              <a:spcBef>
                <a:spcPts val="0"/>
              </a:spcBef>
              <a:spcAft>
                <a:spcPts val="800"/>
              </a:spcAft>
            </a:pPr>
            <a:r>
              <a:rPr lang="en-US" sz="1600" b="1" dirty="0">
                <a:effectLst/>
              </a:rPr>
              <a:t>Holding: “</a:t>
            </a:r>
            <a:r>
              <a:rPr lang="en-US" sz="1600" dirty="0">
                <a:effectLst/>
              </a:rPr>
              <a:t>We, therefore, conclude that the true measure of the P’s damage in the present case is the </a:t>
            </a:r>
            <a:r>
              <a:rPr lang="en-US" sz="1600" dirty="0">
                <a:effectLst/>
                <a:highlight>
                  <a:srgbClr val="FFFF00"/>
                </a:highlight>
              </a:rPr>
              <a:t>difference between the value to him of a perfect hand</a:t>
            </a:r>
            <a:r>
              <a:rPr lang="en-US" sz="1600" dirty="0">
                <a:effectLst/>
              </a:rPr>
              <a:t> or a good hand, such as the jury found the D promised him and </a:t>
            </a:r>
            <a:r>
              <a:rPr lang="en-US" sz="1600" dirty="0">
                <a:effectLst/>
                <a:highlight>
                  <a:srgbClr val="FFFF00"/>
                </a:highlight>
              </a:rPr>
              <a:t>the value of his hand in its present condition, including any incidental consequences fairly within the contemplation of the parties when they made their contract.</a:t>
            </a:r>
            <a:r>
              <a:rPr lang="en-US" sz="1600" dirty="0">
                <a:effectLst/>
              </a:rPr>
              <a:t>”</a:t>
            </a:r>
          </a:p>
          <a:p>
            <a:pPr marR="0" algn="l">
              <a:spcBef>
                <a:spcPts val="0"/>
              </a:spcBef>
              <a:spcAft>
                <a:spcPts val="800"/>
              </a:spcAft>
            </a:pPr>
            <a:r>
              <a:rPr lang="en-US" sz="1600" dirty="0">
                <a:effectLst/>
              </a:rPr>
              <a:t>Key language: The extent of the P; ‘s suffering does not measure this difference in value. </a:t>
            </a:r>
            <a:r>
              <a:rPr lang="en-US" sz="1600" dirty="0">
                <a:effectLst/>
                <a:highlight>
                  <a:srgbClr val="FFFF00"/>
                </a:highlight>
              </a:rPr>
              <a:t>The pain necessary incident to the serious surgical operation was a part of the contribution which the P was willing to make to his joint undertraining with the D to produce a good hand.</a:t>
            </a:r>
            <a:r>
              <a:rPr lang="en-US" sz="1600" dirty="0">
                <a:effectLst/>
              </a:rPr>
              <a:t> It was a legal detriment suffered by him which constituted a part of the consideration given him for the contract. It represented a part of the price which he was willing to pay for a good hand, but it furnished no test of the value of a good hand or the difference between the value of the hand which the D promised and the one which resulted from the operation.”</a:t>
            </a:r>
          </a:p>
        </p:txBody>
      </p:sp>
    </p:spTree>
    <p:extLst>
      <p:ext uri="{BB962C8B-B14F-4D97-AF65-F5344CB8AC3E}">
        <p14:creationId xmlns:p14="http://schemas.microsoft.com/office/powerpoint/2010/main" val="764871564"/>
      </p:ext>
    </p:extLst>
  </p:cSld>
  <p:clrMapOvr>
    <a:overrideClrMapping bg1="lt1" tx1="dk1" bg2="lt2" tx2="dk2" accent1="accent1" accent2="accent2" accent3="accent3" accent4="accent4" accent5="accent5" accent6="accent6" hlink="hlink" folHlink="folHlink"/>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570F171F-BF9B-48C5-9DC7-FFF9CF4DD0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00C3162-E51A-9FC2-1E0A-CD0845F5A537}"/>
              </a:ext>
            </a:extLst>
          </p:cNvPr>
          <p:cNvSpPr>
            <a:spLocks noGrp="1"/>
          </p:cNvSpPr>
          <p:nvPr>
            <p:ph type="ctrTitle"/>
          </p:nvPr>
        </p:nvSpPr>
        <p:spPr>
          <a:xfrm>
            <a:off x="913796" y="1055914"/>
            <a:ext cx="3415718" cy="4746172"/>
          </a:xfrm>
        </p:spPr>
        <p:txBody>
          <a:bodyPr vert="horz" lIns="91440" tIns="45720" rIns="91440" bIns="45720" rtlCol="0" anchor="ctr">
            <a:normAutofit/>
          </a:bodyPr>
          <a:lstStyle/>
          <a:p>
            <a:pPr marL="0" marR="0" algn="r">
              <a:spcAft>
                <a:spcPts val="800"/>
              </a:spcAft>
              <a:tabLst>
                <a:tab pos="3284220" algn="l"/>
              </a:tabLst>
            </a:pPr>
            <a:r>
              <a:rPr lang="en-US" sz="2800">
                <a:solidFill>
                  <a:schemeClr val="tx2"/>
                </a:solidFill>
              </a:rPr>
              <a:t>How to Use</a:t>
            </a:r>
            <a:br>
              <a:rPr lang="en-US" sz="2800">
                <a:solidFill>
                  <a:schemeClr val="tx2"/>
                </a:solidFill>
              </a:rPr>
            </a:br>
            <a:r>
              <a:rPr lang="en-US" sz="2800">
                <a:solidFill>
                  <a:schemeClr val="tx2"/>
                </a:solidFill>
              </a:rPr>
              <a:t>Hawkins v. McGee</a:t>
            </a:r>
          </a:p>
        </p:txBody>
      </p:sp>
      <p:cxnSp>
        <p:nvCxnSpPr>
          <p:cNvPr id="17" name="Straight Connector 16">
            <a:extLst>
              <a:ext uri="{FF2B5EF4-FFF2-40B4-BE49-F238E27FC236}">
                <a16:creationId xmlns:a16="http://schemas.microsoft.com/office/drawing/2014/main" id="{69E8FF8A-7BA5-48E8-AA6E-85EC29AFDA9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1248" y="2079171"/>
            <a:ext cx="0" cy="269965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 name="Subtitle 2">
            <a:extLst>
              <a:ext uri="{FF2B5EF4-FFF2-40B4-BE49-F238E27FC236}">
                <a16:creationId xmlns:a16="http://schemas.microsoft.com/office/drawing/2014/main" id="{52844578-3BDC-6528-367F-526D49354084}"/>
              </a:ext>
            </a:extLst>
          </p:cNvPr>
          <p:cNvSpPr>
            <a:spLocks noGrp="1" noRot="1" noMove="1" noResize="1" noEditPoints="1" noAdjustHandles="1" noChangeArrowheads="1" noChangeShapeType="1"/>
          </p:cNvSpPr>
          <p:nvPr>
            <p:ph type="subTitle" idx="1"/>
          </p:nvPr>
        </p:nvSpPr>
        <p:spPr>
          <a:xfrm>
            <a:off x="4972981" y="1055914"/>
            <a:ext cx="6294576" cy="4746172"/>
          </a:xfrm>
        </p:spPr>
        <p:txBody>
          <a:bodyPr vert="horz" lIns="91440" tIns="45720" rIns="91440" bIns="45720" rtlCol="0" anchor="ctr">
            <a:noAutofit/>
          </a:bodyPr>
          <a:lstStyle/>
          <a:p>
            <a:pPr marR="0" indent="-228600" algn="l">
              <a:spcBef>
                <a:spcPts val="0"/>
              </a:spcBef>
              <a:spcAft>
                <a:spcPts val="800"/>
              </a:spcAft>
              <a:buFont typeface="Arial" panose="020B0604020202020204" pitchFamily="34" charset="0"/>
              <a:buChar char="•"/>
            </a:pPr>
            <a:endParaRPr lang="en-US" sz="1800" dirty="0">
              <a:solidFill>
                <a:schemeClr val="tx1">
                  <a:lumMod val="85000"/>
                  <a:lumOff val="15000"/>
                </a:schemeClr>
              </a:solidFill>
              <a:effectLst/>
            </a:endParaRPr>
          </a:p>
          <a:p>
            <a:pPr marR="0" indent="-228600" algn="l">
              <a:spcBef>
                <a:spcPts val="0"/>
              </a:spcBef>
              <a:spcAft>
                <a:spcPts val="800"/>
              </a:spcAft>
              <a:buFont typeface="Arial" panose="020B0604020202020204" pitchFamily="34" charset="0"/>
              <a:buChar char="•"/>
            </a:pPr>
            <a:r>
              <a:rPr lang="en-US" sz="1800" dirty="0">
                <a:solidFill>
                  <a:schemeClr val="tx1">
                    <a:lumMod val="85000"/>
                    <a:lumOff val="15000"/>
                  </a:schemeClr>
                </a:solidFill>
                <a:effectLst/>
              </a:rPr>
              <a:t>Cite if: the benefit of the bargain is the appropriate measure of damages</a:t>
            </a:r>
          </a:p>
          <a:p>
            <a:pPr lvl="1" indent="-228600" algn="l">
              <a:spcBef>
                <a:spcPts val="0"/>
              </a:spcBef>
              <a:spcAft>
                <a:spcPts val="800"/>
              </a:spcAft>
              <a:buFont typeface="Arial" panose="020B0604020202020204" pitchFamily="34" charset="0"/>
              <a:buChar char="•"/>
            </a:pPr>
            <a:r>
              <a:rPr lang="en-US" sz="1800" dirty="0">
                <a:solidFill>
                  <a:schemeClr val="tx1">
                    <a:lumMod val="85000"/>
                    <a:lumOff val="15000"/>
                  </a:schemeClr>
                </a:solidFill>
                <a:effectLst/>
              </a:rPr>
              <a:t>	it is not always the right measure of damages for breach of K</a:t>
            </a:r>
          </a:p>
          <a:p>
            <a:pPr marR="0" indent="-228600" algn="l">
              <a:spcBef>
                <a:spcPts val="0"/>
              </a:spcBef>
              <a:spcAft>
                <a:spcPts val="800"/>
              </a:spcAft>
              <a:buFont typeface="Arial" panose="020B0604020202020204" pitchFamily="34" charset="0"/>
              <a:buChar char="•"/>
            </a:pPr>
            <a:endParaRPr lang="en-US" sz="1800" dirty="0">
              <a:solidFill>
                <a:schemeClr val="tx1">
                  <a:lumMod val="85000"/>
                  <a:lumOff val="15000"/>
                </a:schemeClr>
              </a:solidFill>
              <a:effectLst/>
            </a:endParaRPr>
          </a:p>
          <a:p>
            <a:pPr marR="0" indent="-228600" algn="l">
              <a:spcBef>
                <a:spcPts val="0"/>
              </a:spcBef>
              <a:spcAft>
                <a:spcPts val="800"/>
              </a:spcAft>
              <a:buFont typeface="Arial" panose="020B0604020202020204" pitchFamily="34" charset="0"/>
              <a:buChar char="•"/>
            </a:pPr>
            <a:r>
              <a:rPr lang="en-US" sz="1800" dirty="0">
                <a:solidFill>
                  <a:schemeClr val="tx1">
                    <a:lumMod val="85000"/>
                    <a:lumOff val="15000"/>
                  </a:schemeClr>
                </a:solidFill>
                <a:effectLst/>
              </a:rPr>
              <a:t>Cite if: Too much is awarded for the benefit of the bargain</a:t>
            </a:r>
          </a:p>
          <a:p>
            <a:pPr marL="800100" lvl="1" indent="-228600" algn="l">
              <a:spcBef>
                <a:spcPts val="0"/>
              </a:spcBef>
              <a:spcAft>
                <a:spcPts val="800"/>
              </a:spcAft>
              <a:buFont typeface="Arial" panose="020B0604020202020204" pitchFamily="34" charset="0"/>
              <a:buChar char="•"/>
            </a:pPr>
            <a:r>
              <a:rPr lang="en-US" sz="1800" dirty="0">
                <a:solidFill>
                  <a:schemeClr val="tx1">
                    <a:lumMod val="85000"/>
                    <a:lumOff val="15000"/>
                  </a:schemeClr>
                </a:solidFill>
                <a:effectLst/>
              </a:rPr>
              <a:t>Things that a person would have paid for or suffered even if the contract had been performed 100% correctly</a:t>
            </a:r>
          </a:p>
          <a:p>
            <a:pPr lvl="1" indent="-228600" algn="l">
              <a:spcBef>
                <a:spcPts val="0"/>
              </a:spcBef>
              <a:spcAft>
                <a:spcPts val="800"/>
              </a:spcAft>
              <a:buFont typeface="Arial" panose="020B0604020202020204" pitchFamily="34" charset="0"/>
              <a:buChar char="•"/>
            </a:pPr>
            <a:endParaRPr lang="en-US" sz="1800" dirty="0">
              <a:solidFill>
                <a:schemeClr val="tx1">
                  <a:lumMod val="85000"/>
                  <a:lumOff val="15000"/>
                </a:schemeClr>
              </a:solidFill>
              <a:effectLst/>
            </a:endParaRPr>
          </a:p>
          <a:p>
            <a:pPr lvl="1" indent="-228600" algn="l">
              <a:spcBef>
                <a:spcPts val="0"/>
              </a:spcBef>
              <a:spcAft>
                <a:spcPts val="800"/>
              </a:spcAft>
              <a:buFont typeface="Arial" panose="020B0604020202020204" pitchFamily="34" charset="0"/>
              <a:buChar char="•"/>
            </a:pPr>
            <a:r>
              <a:rPr lang="en-US" sz="1800" dirty="0">
                <a:solidFill>
                  <a:schemeClr val="tx1">
                    <a:lumMod val="85000"/>
                    <a:lumOff val="15000"/>
                  </a:schemeClr>
                </a:solidFill>
                <a:effectLst/>
                <a:highlight>
                  <a:srgbClr val="FFFF00"/>
                </a:highlight>
              </a:rPr>
              <a:t>The main takeaway – things that are and are not part of expectation damages calculation</a:t>
            </a:r>
          </a:p>
        </p:txBody>
      </p:sp>
    </p:spTree>
    <p:extLst>
      <p:ext uri="{BB962C8B-B14F-4D97-AF65-F5344CB8AC3E}">
        <p14:creationId xmlns:p14="http://schemas.microsoft.com/office/powerpoint/2010/main" val="1936814006"/>
      </p:ext>
    </p:extLst>
  </p:cSld>
  <p:clrMapOvr>
    <a:overrideClrMapping bg1="lt1" tx1="dk1" bg2="lt2" tx2="dk2" accent1="accent1" accent2="accent2" accent3="accent3" accent4="accent4" accent5="accent5" accent6="accent6" hlink="hlink" folHlink="folHlink"/>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2">
            <a:lumMod val="5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0C3162-E51A-9FC2-1E0A-CD0845F5A537}"/>
              </a:ext>
            </a:extLst>
          </p:cNvPr>
          <p:cNvSpPr>
            <a:spLocks noGrp="1"/>
          </p:cNvSpPr>
          <p:nvPr>
            <p:ph type="ctrTitle"/>
          </p:nvPr>
        </p:nvSpPr>
        <p:spPr>
          <a:xfrm>
            <a:off x="7872575" y="628651"/>
            <a:ext cx="3643150" cy="3495674"/>
          </a:xfrm>
        </p:spPr>
        <p:txBody>
          <a:bodyPr vert="horz" lIns="91440" tIns="45720" rIns="91440" bIns="45720" rtlCol="0">
            <a:normAutofit/>
          </a:bodyPr>
          <a:lstStyle/>
          <a:p>
            <a:pPr algn="l">
              <a:spcAft>
                <a:spcPts val="800"/>
              </a:spcAft>
              <a:tabLst>
                <a:tab pos="3284220" algn="l"/>
              </a:tabLst>
            </a:pPr>
            <a:r>
              <a:rPr lang="en-US" sz="3000" b="1" i="1" dirty="0">
                <a:effectLst/>
                <a:latin typeface="Roboto" panose="02000000000000000000" pitchFamily="2" charset="0"/>
              </a:rPr>
              <a:t>Sullivan </a:t>
            </a:r>
            <a:br>
              <a:rPr lang="en-US" sz="3000" b="1" i="1" dirty="0">
                <a:effectLst/>
                <a:latin typeface="Roboto" panose="02000000000000000000" pitchFamily="2" charset="0"/>
              </a:rPr>
            </a:br>
            <a:r>
              <a:rPr lang="en-US" sz="3000" b="1" i="1" dirty="0">
                <a:effectLst/>
                <a:latin typeface="Roboto" panose="02000000000000000000" pitchFamily="2" charset="0"/>
              </a:rPr>
              <a:t>v. </a:t>
            </a:r>
            <a:br>
              <a:rPr lang="en-US" sz="3000" b="1" i="1" dirty="0">
                <a:effectLst/>
                <a:latin typeface="Roboto" panose="02000000000000000000" pitchFamily="2" charset="0"/>
              </a:rPr>
            </a:br>
            <a:r>
              <a:rPr lang="en-US" sz="3000" b="1" i="1" dirty="0">
                <a:effectLst/>
                <a:latin typeface="Roboto" panose="02000000000000000000" pitchFamily="2" charset="0"/>
              </a:rPr>
              <a:t>O’Connor</a:t>
            </a:r>
            <a:br>
              <a:rPr lang="en-US" sz="3000" b="1" i="0" dirty="0">
                <a:effectLst/>
                <a:latin typeface="Roboto" panose="02000000000000000000" pitchFamily="2" charset="0"/>
              </a:rPr>
            </a:br>
            <a:endParaRPr lang="en-US" sz="3000" dirty="0"/>
          </a:p>
        </p:txBody>
      </p:sp>
      <p:sp>
        <p:nvSpPr>
          <p:cNvPr id="5" name="Subtitle 4">
            <a:extLst>
              <a:ext uri="{FF2B5EF4-FFF2-40B4-BE49-F238E27FC236}">
                <a16:creationId xmlns:a16="http://schemas.microsoft.com/office/drawing/2014/main" id="{1D72805C-28A8-6A6E-5232-3328F8676C32}"/>
              </a:ext>
            </a:extLst>
          </p:cNvPr>
          <p:cNvSpPr>
            <a:spLocks noGrp="1"/>
          </p:cNvSpPr>
          <p:nvPr>
            <p:ph type="subTitle" idx="1"/>
          </p:nvPr>
        </p:nvSpPr>
        <p:spPr>
          <a:xfrm>
            <a:off x="7872575" y="4286250"/>
            <a:ext cx="3709824" cy="1809750"/>
          </a:xfrm>
        </p:spPr>
        <p:txBody>
          <a:bodyPr vert="horz" lIns="91440" tIns="45720" rIns="91440" bIns="45720" rtlCol="0">
            <a:normAutofit/>
          </a:bodyPr>
          <a:lstStyle/>
          <a:p>
            <a:pPr algn="l"/>
            <a:r>
              <a:rPr lang="en-US" sz="2000" dirty="0"/>
              <a:t>Determination of damages: How do you “nose”</a:t>
            </a:r>
          </a:p>
        </p:txBody>
      </p:sp>
      <p:sp>
        <p:nvSpPr>
          <p:cNvPr id="17" name="Rectangle 16">
            <a:extLst>
              <a:ext uri="{FF2B5EF4-FFF2-40B4-BE49-F238E27FC236}">
                <a16:creationId xmlns:a16="http://schemas.microsoft.com/office/drawing/2014/main" id="{5BC51F77-AE74-4F38-B1DC-29475E38CA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2475" y="733425"/>
            <a:ext cx="6696075" cy="5391150"/>
          </a:xfrm>
          <a:prstGeom prst="rect">
            <a:avLst/>
          </a:prstGeom>
          <a:solidFill>
            <a:schemeClr val="tx1"/>
          </a:solidFill>
          <a:ln w="190500" cap="sq">
            <a:solidFill>
              <a:srgbClr val="FFFFFF"/>
            </a:solidFill>
            <a:miter lim="800000"/>
          </a:ln>
          <a:effectLst>
            <a:outerShdw blurRad="54991" dist="17780" dir="5400000" algn="ctr" rotWithShape="0">
              <a:schemeClr val="bg1">
                <a:alpha val="40000"/>
              </a:schemeClr>
            </a:outerShdw>
          </a:effectLst>
          <a:scene3d>
            <a:camera prst="orthographicFront"/>
            <a:lightRig rig="twoPt" dir="t">
              <a:rot lat="0" lon="0" rev="7200000"/>
            </a:lightRig>
          </a:scene3d>
          <a:sp3d>
            <a:bevelT w="2540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Gavel resting on block">
            <a:extLst>
              <a:ext uri="{FF2B5EF4-FFF2-40B4-BE49-F238E27FC236}">
                <a16:creationId xmlns:a16="http://schemas.microsoft.com/office/drawing/2014/main" id="{DF2018AB-8719-764E-F8B1-0C8232BC3E51}"/>
              </a:ext>
            </a:extLst>
          </p:cNvPr>
          <p:cNvPicPr>
            <a:picLocks noChangeAspect="1"/>
          </p:cNvPicPr>
          <p:nvPr/>
        </p:nvPicPr>
        <p:blipFill rotWithShape="1">
          <a:blip r:embed="rId2">
            <a:extLst>
              <a:ext uri="{28A0092B-C50C-407E-A947-70E740481C1C}">
                <a14:useLocalDpi xmlns:a14="http://schemas.microsoft.com/office/drawing/2010/main" val="0"/>
              </a:ext>
            </a:extLst>
          </a:blip>
          <a:srcRect l="14533" r="-2" b="-2"/>
          <a:stretch/>
        </p:blipFill>
        <p:spPr>
          <a:xfrm>
            <a:off x="1137490" y="1114868"/>
            <a:ext cx="5926045" cy="4628265"/>
          </a:xfrm>
          <a:prstGeom prst="rect">
            <a:avLst/>
          </a:prstGeom>
          <a:solidFill>
            <a:schemeClr val="bg2">
              <a:lumMod val="50000"/>
            </a:schemeClr>
          </a:solidFill>
        </p:spPr>
      </p:pic>
      <p:sp>
        <p:nvSpPr>
          <p:cNvPr id="19" name="Rectangle 18">
            <a:extLst>
              <a:ext uri="{FF2B5EF4-FFF2-40B4-BE49-F238E27FC236}">
                <a16:creationId xmlns:a16="http://schemas.microsoft.com/office/drawing/2014/main" id="{FCE87B8C-E5AA-4044-AB91-DDA3084BE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7654" y="799817"/>
            <a:ext cx="6565717" cy="5258367"/>
          </a:xfrm>
          <a:prstGeom prst="rect">
            <a:avLst/>
          </a:prstGeom>
          <a:no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756154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B996A54-0CDD-4A46-B3D2-02F43219A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00C3162-E51A-9FC2-1E0A-CD0845F5A537}"/>
              </a:ext>
            </a:extLst>
          </p:cNvPr>
          <p:cNvSpPr>
            <a:spLocks noGrp="1"/>
          </p:cNvSpPr>
          <p:nvPr>
            <p:ph type="ctrTitle"/>
          </p:nvPr>
        </p:nvSpPr>
        <p:spPr>
          <a:xfrm>
            <a:off x="696686" y="1122001"/>
            <a:ext cx="3040685" cy="4613999"/>
          </a:xfrm>
        </p:spPr>
        <p:txBody>
          <a:bodyPr vert="horz" lIns="91440" tIns="45720" rIns="91440" bIns="45720" rtlCol="0" anchor="ctr">
            <a:normAutofit/>
          </a:bodyPr>
          <a:lstStyle/>
          <a:p>
            <a:pPr marL="0" marR="0" algn="l">
              <a:spcAft>
                <a:spcPts val="800"/>
              </a:spcAft>
              <a:tabLst>
                <a:tab pos="3284220" algn="l"/>
              </a:tabLst>
            </a:pPr>
            <a:r>
              <a:rPr lang="en-US" sz="2400" dirty="0">
                <a:solidFill>
                  <a:srgbClr val="FFFFFF"/>
                </a:solidFill>
              </a:rPr>
              <a:t>Holding</a:t>
            </a:r>
          </a:p>
        </p:txBody>
      </p:sp>
      <p:sp useBgFill="1">
        <p:nvSpPr>
          <p:cNvPr id="10" name="Rectangle 9">
            <a:extLst>
              <a:ext uri="{FF2B5EF4-FFF2-40B4-BE49-F238E27FC236}">
                <a16:creationId xmlns:a16="http://schemas.microsoft.com/office/drawing/2014/main" id="{06F0BB8C-8C08-44AD-9EBB-B43BE66A5B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62129" y="0"/>
            <a:ext cx="812987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52844578-3BDC-6528-367F-526D49354084}"/>
              </a:ext>
            </a:extLst>
          </p:cNvPr>
          <p:cNvSpPr>
            <a:spLocks noGrp="1" noRot="1" noMove="1" noResize="1" noEditPoints="1" noAdjustHandles="1" noChangeArrowheads="1" noChangeShapeType="1"/>
          </p:cNvSpPr>
          <p:nvPr>
            <p:ph type="subTitle" idx="1"/>
          </p:nvPr>
        </p:nvSpPr>
        <p:spPr>
          <a:xfrm>
            <a:off x="4711641" y="1122001"/>
            <a:ext cx="6566564" cy="4761274"/>
          </a:xfrm>
        </p:spPr>
        <p:txBody>
          <a:bodyPr vert="horz" lIns="91440" tIns="45720" rIns="91440" bIns="45720" rtlCol="0" anchor="ctr">
            <a:normAutofit/>
          </a:bodyPr>
          <a:lstStyle/>
          <a:p>
            <a:pPr marR="0" algn="l">
              <a:spcBef>
                <a:spcPts val="0"/>
              </a:spcBef>
              <a:spcAft>
                <a:spcPts val="800"/>
              </a:spcAft>
            </a:pPr>
            <a:r>
              <a:rPr lang="en-US" sz="1600" b="1" dirty="0">
                <a:effectLst/>
              </a:rPr>
              <a:t>Holding: </a:t>
            </a:r>
            <a:r>
              <a:rPr lang="en-US" sz="1600" dirty="0">
                <a:effectLst/>
              </a:rPr>
              <a:t>The court upheld the decision, allowing Sullivan to recover for her </a:t>
            </a:r>
            <a:r>
              <a:rPr lang="en-US" sz="1600" dirty="0">
                <a:effectLst/>
                <a:highlight>
                  <a:srgbClr val="FFFF00"/>
                </a:highlight>
              </a:rPr>
              <a:t>reliance interest</a:t>
            </a:r>
            <a:r>
              <a:rPr lang="en-US" sz="1600" dirty="0">
                <a:effectLst/>
              </a:rPr>
              <a:t>, which aimed to </a:t>
            </a:r>
            <a:r>
              <a:rPr lang="en-US" sz="1600" dirty="0">
                <a:effectLst/>
                <a:highlight>
                  <a:srgbClr val="FFFF00"/>
                </a:highlight>
              </a:rPr>
              <a:t>return her to her pre-contract position</a:t>
            </a:r>
            <a:r>
              <a:rPr lang="en-US" sz="1600" dirty="0">
                <a:effectLst/>
              </a:rPr>
              <a:t>. This was due to the contract involving personal service affecting her appearance and well-being, and Dr. O'Connor's breach causing harm beyond just performance failure.</a:t>
            </a:r>
          </a:p>
          <a:p>
            <a:pPr marR="0" algn="l">
              <a:spcBef>
                <a:spcPts val="0"/>
              </a:spcBef>
              <a:spcAft>
                <a:spcPts val="800"/>
              </a:spcAft>
            </a:pPr>
            <a:endParaRPr lang="en-US" sz="1600" dirty="0">
              <a:effectLst/>
            </a:endParaRPr>
          </a:p>
          <a:p>
            <a:pPr marR="0" algn="l">
              <a:spcBef>
                <a:spcPts val="0"/>
              </a:spcBef>
              <a:spcAft>
                <a:spcPts val="800"/>
              </a:spcAft>
            </a:pPr>
            <a:r>
              <a:rPr lang="en-US" sz="1600" dirty="0">
                <a:effectLst/>
              </a:rPr>
              <a:t>This case highlights how courts determine damages in breach of contract cases based on the contract's context while balancing the protection of contractual expectations and compensating for personal injuries. It also illustrates the distinction between breach of contract and negligence claims in medical malpractice cases.</a:t>
            </a:r>
          </a:p>
        </p:txBody>
      </p:sp>
    </p:spTree>
    <p:extLst>
      <p:ext uri="{BB962C8B-B14F-4D97-AF65-F5344CB8AC3E}">
        <p14:creationId xmlns:p14="http://schemas.microsoft.com/office/powerpoint/2010/main" val="2451844663"/>
      </p:ext>
    </p:extLst>
  </p:cSld>
  <p:clrMapOvr>
    <a:overrideClrMapping bg1="lt1" tx1="dk1" bg2="lt2" tx2="dk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lumMod val="50000"/>
            <a:alpha val="68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DAB11EB-0440-1307-F23D-B80E06DF5462}"/>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381000" y="345635"/>
            <a:ext cx="11430000" cy="5972175"/>
          </a:xfrm>
          <a:prstGeom prst="rect">
            <a:avLst/>
          </a:prstGeom>
        </p:spPr>
      </p:pic>
      <p:sp useBgFill="1">
        <p:nvSpPr>
          <p:cNvPr id="16" name="Rectangle 15">
            <a:extLst>
              <a:ext uri="{FF2B5EF4-FFF2-40B4-BE49-F238E27FC236}">
                <a16:creationId xmlns:a16="http://schemas.microsoft.com/office/drawing/2014/main" id="{BC052280-388E-4151-A1EB-5236D4FCCA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ustomShape 1">
            <a:extLst>
              <a:ext uri="{FF2B5EF4-FFF2-40B4-BE49-F238E27FC236}">
                <a16:creationId xmlns:a16="http://schemas.microsoft.com/office/drawing/2014/main" id="{2B02457C-5766-E83E-8B7D-05DFBF798162}"/>
              </a:ext>
            </a:extLst>
          </p:cNvPr>
          <p:cNvSpPr/>
          <p:nvPr/>
        </p:nvSpPr>
        <p:spPr>
          <a:xfrm>
            <a:off x="913796" y="927100"/>
            <a:ext cx="3418766" cy="4616450"/>
          </a:xfrm>
          <a:prstGeom prst="rect">
            <a:avLst/>
          </a:prstGeom>
        </p:spPr>
        <p:txBody>
          <a:bodyPr vert="horz" lIns="91440" tIns="45720" rIns="91440" bIns="45720" rtlCol="0" anchor="ctr">
            <a:normAutofit/>
          </a:bodyPr>
          <a:lstStyle/>
          <a:p>
            <a:pPr marL="0" marR="0" lvl="0" indent="0" algn="ctr" fontAlgn="auto">
              <a:lnSpc>
                <a:spcPct val="90000"/>
              </a:lnSpc>
              <a:spcBef>
                <a:spcPct val="0"/>
              </a:spcBef>
              <a:spcAft>
                <a:spcPts val="600"/>
              </a:spcAft>
              <a:buClrTx/>
              <a:buSzTx/>
              <a:tabLst/>
              <a:defRPr/>
            </a:pPr>
            <a:r>
              <a:rPr lang="en-US" sz="3400" b="1" cap="all" spc="-1" dirty="0">
                <a:effectLst>
                  <a:outerShdw blurRad="50800" dist="63500" dir="2700000" algn="tl" rotWithShape="0">
                    <a:srgbClr val="000000">
                      <a:alpha val="48000"/>
                    </a:srgbClr>
                  </a:outerShdw>
                </a:effectLst>
                <a:latin typeface="+mj-lt"/>
                <a:ea typeface="+mj-ea"/>
                <a:cs typeface="+mj-cs"/>
              </a:rPr>
              <a:t>Biblical Application</a:t>
            </a:r>
            <a:endParaRPr kumimoji="0" lang="en-US" sz="3400" b="1" u="none" strike="noStrike" cap="all" spc="-1" normalizeH="0" baseline="0" noProof="0" dirty="0">
              <a:ln>
                <a:noFill/>
              </a:ln>
              <a:effectLst>
                <a:outerShdw blurRad="50800" dist="63500" dir="2700000" algn="tl" rotWithShape="0">
                  <a:srgbClr val="000000">
                    <a:alpha val="48000"/>
                  </a:srgbClr>
                </a:outerShdw>
              </a:effectLst>
              <a:uLnTx/>
              <a:uFillTx/>
              <a:latin typeface="+mj-lt"/>
              <a:ea typeface="+mj-ea"/>
              <a:cs typeface="+mj-cs"/>
            </a:endParaRPr>
          </a:p>
        </p:txBody>
      </p:sp>
      <p:cxnSp>
        <p:nvCxnSpPr>
          <p:cNvPr id="18" name="Straight Connector 17">
            <a:extLst>
              <a:ext uri="{FF2B5EF4-FFF2-40B4-BE49-F238E27FC236}">
                <a16:creationId xmlns:a16="http://schemas.microsoft.com/office/drawing/2014/main" id="{744251C3-E720-4363-8AF0-20AD319374F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301359"/>
            <a:ext cx="0" cy="191135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CustomShape 2">
            <a:extLst>
              <a:ext uri="{FF2B5EF4-FFF2-40B4-BE49-F238E27FC236}">
                <a16:creationId xmlns:a16="http://schemas.microsoft.com/office/drawing/2014/main" id="{E5B01CD1-2FFE-2766-B167-85458D39A422}"/>
              </a:ext>
            </a:extLst>
          </p:cNvPr>
          <p:cNvSpPr/>
          <p:nvPr/>
        </p:nvSpPr>
        <p:spPr>
          <a:xfrm>
            <a:off x="5147278" y="848943"/>
            <a:ext cx="5813795" cy="5399454"/>
          </a:xfrm>
          <a:prstGeom prst="rect">
            <a:avLst/>
          </a:prstGeom>
        </p:spPr>
        <p:txBody>
          <a:bodyPr vert="horz" lIns="91440" tIns="45720" rIns="91440" bIns="45720" rtlCol="0" anchor="ctr">
            <a:normAutofit/>
          </a:bodyPr>
          <a:lstStyle/>
          <a:p>
            <a:r>
              <a:rPr lang="en-US" b="1" dirty="0"/>
              <a:t>We broke our “contract” with God through sin</a:t>
            </a:r>
          </a:p>
          <a:p>
            <a:pPr lvl="1"/>
            <a:endParaRPr lang="en-US" dirty="0"/>
          </a:p>
          <a:p>
            <a:pPr lvl="1"/>
            <a:r>
              <a:rPr lang="en-US" sz="1600" dirty="0">
                <a:latin typeface="Calibri" panose="020F0502020204030204" pitchFamily="34" charset="0"/>
                <a:ea typeface="Calibri" panose="020F0502020204030204" pitchFamily="34" charset="0"/>
                <a:cs typeface="Calibri" panose="020F0502020204030204" pitchFamily="34" charset="0"/>
              </a:rPr>
              <a:t>“Therefore, just as sin came into the world through one man, and death through sin, and so death spread to all men because all sinned” Rom. 5:12</a:t>
            </a:r>
          </a:p>
          <a:p>
            <a:pPr lvl="1"/>
            <a:endParaRPr lang="en-US" sz="1600" dirty="0">
              <a:latin typeface="Calibri" panose="020F0502020204030204" pitchFamily="34" charset="0"/>
              <a:ea typeface="Calibri" panose="020F0502020204030204" pitchFamily="34" charset="0"/>
              <a:cs typeface="Calibri" panose="020F0502020204030204" pitchFamily="34" charset="0"/>
            </a:endParaRPr>
          </a:p>
          <a:p>
            <a:pPr lvl="1"/>
            <a:r>
              <a:rPr lang="en-US" sz="1600" dirty="0">
                <a:latin typeface="Calibri" panose="020F0502020204030204" pitchFamily="34" charset="0"/>
                <a:ea typeface="Calibri" panose="020F0502020204030204" pitchFamily="34" charset="0"/>
                <a:cs typeface="Calibri" panose="020F0502020204030204" pitchFamily="34" charset="0"/>
              </a:rPr>
              <a:t>“for all have sinned and fall short of the glory of God” Rom. 3:23</a:t>
            </a:r>
          </a:p>
          <a:p>
            <a:pPr lvl="1"/>
            <a:endParaRPr lang="en-US" dirty="0"/>
          </a:p>
          <a:p>
            <a:pPr>
              <a:tabLst>
                <a:tab pos="58738" algn="l"/>
              </a:tabLst>
            </a:pPr>
            <a:r>
              <a:rPr lang="en-US" dirty="0"/>
              <a:t>God is Judge and a judgment of damages was placed on us</a:t>
            </a:r>
          </a:p>
          <a:p>
            <a:pPr>
              <a:tabLst>
                <a:tab pos="58738" algn="l"/>
              </a:tabLst>
            </a:pPr>
            <a:endParaRPr lang="en-US" dirty="0"/>
          </a:p>
          <a:p>
            <a:pPr lvl="1">
              <a:tabLst>
                <a:tab pos="58738" algn="l"/>
              </a:tabLst>
            </a:pPr>
            <a:r>
              <a:rPr lang="en-US" sz="1600" dirty="0">
                <a:latin typeface="Calibri" panose="020F0502020204030204" pitchFamily="34" charset="0"/>
                <a:ea typeface="Calibri" panose="020F0502020204030204" pitchFamily="34" charset="0"/>
                <a:cs typeface="Calibri" panose="020F0502020204030204" pitchFamily="34" charset="0"/>
              </a:rPr>
              <a:t>“For the wages of sin is death; but the free gift of God is eternal life in Christ Jesus our Lord.” </a:t>
            </a:r>
          </a:p>
          <a:p>
            <a:pPr lvl="1">
              <a:tabLst>
                <a:tab pos="58738" algn="l"/>
              </a:tabLst>
            </a:pPr>
            <a:r>
              <a:rPr lang="en-US" sz="1600" dirty="0">
                <a:latin typeface="Calibri" panose="020F0502020204030204" pitchFamily="34" charset="0"/>
                <a:ea typeface="Calibri" panose="020F0502020204030204" pitchFamily="34" charset="0"/>
                <a:cs typeface="Calibri" panose="020F0502020204030204" pitchFamily="34" charset="0"/>
              </a:rPr>
              <a:t>Rom. 6:23</a:t>
            </a:r>
          </a:p>
          <a:p>
            <a:pPr>
              <a:tabLst>
                <a:tab pos="58738" algn="l"/>
              </a:tabLst>
            </a:pPr>
            <a:endParaRPr lang="en-US" dirty="0"/>
          </a:p>
          <a:p>
            <a:pPr>
              <a:tabLst>
                <a:tab pos="58738" algn="l"/>
              </a:tabLst>
            </a:pPr>
            <a:r>
              <a:rPr lang="en-US" dirty="0"/>
              <a:t>Christ stepped in and paid our damages </a:t>
            </a:r>
          </a:p>
          <a:p>
            <a:pPr lvl="1">
              <a:lnSpc>
                <a:spcPct val="120000"/>
              </a:lnSpc>
              <a:spcBef>
                <a:spcPts val="751"/>
              </a:spcBef>
              <a:buClr>
                <a:srgbClr val="EDEDED"/>
              </a:buClr>
              <a:defRPr/>
            </a:pPr>
            <a:r>
              <a:rPr lang="en-US" sz="1600" spc="-1" dirty="0">
                <a:effectLst>
                  <a:outerShdw blurRad="50800" dist="38100" dir="2700000" algn="tl" rotWithShape="0">
                    <a:srgbClr val="000000">
                      <a:alpha val="48000"/>
                    </a:srgbClr>
                  </a:outerShdw>
                </a:effectLst>
                <a:latin typeface="Calibri" panose="020F0502020204030204" pitchFamily="34" charset="0"/>
                <a:ea typeface="Calibri" panose="020F0502020204030204" pitchFamily="34" charset="0"/>
                <a:cs typeface="Calibri" panose="020F0502020204030204" pitchFamily="34" charset="0"/>
              </a:rPr>
              <a:t>“Jesus canceled the record of debt we owed by nailing it to the cross.” Col. 2:14</a:t>
            </a:r>
          </a:p>
        </p:txBody>
      </p:sp>
      <p:sp>
        <p:nvSpPr>
          <p:cNvPr id="4" name="TextBox 3">
            <a:extLst>
              <a:ext uri="{FF2B5EF4-FFF2-40B4-BE49-F238E27FC236}">
                <a16:creationId xmlns:a16="http://schemas.microsoft.com/office/drawing/2014/main" id="{DA049EAD-64AB-9501-DD72-8B7FAB16D845}"/>
              </a:ext>
            </a:extLst>
          </p:cNvPr>
          <p:cNvSpPr txBox="1"/>
          <p:nvPr/>
        </p:nvSpPr>
        <p:spPr>
          <a:xfrm>
            <a:off x="381000" y="6415087"/>
            <a:ext cx="11430000" cy="230832"/>
          </a:xfrm>
          <a:prstGeom prst="rect">
            <a:avLst/>
          </a:prstGeom>
          <a:noFill/>
        </p:spPr>
        <p:txBody>
          <a:bodyPr wrap="square" rtlCol="0">
            <a:spAutoFit/>
          </a:bodyPr>
          <a:lstStyle/>
          <a:p>
            <a:r>
              <a:rPr lang="en-US" sz="900">
                <a:hlinkClick r:id="rId3" tooltip="https://israelpalestinenews.org/what-does-the-bible-really-say-about-modern-israel/?fbclid=IwAR2sCHYsDQkrodqRSWMh03sSQwhOnBFIEpKzHQOzcck6KxbzEvTAD6C6CFs"/>
              </a:rPr>
              <a:t>This Photo</a:t>
            </a:r>
            <a:r>
              <a:rPr lang="en-US" sz="900"/>
              <a:t> by Unknown Author is licensed under </a:t>
            </a:r>
            <a:r>
              <a:rPr lang="en-US" sz="900">
                <a:hlinkClick r:id="rId4" tooltip="https://creativecommons.org/licenses/by/3.0/"/>
              </a:rPr>
              <a:t>CC BY</a:t>
            </a:r>
            <a:endParaRPr lang="en-US" sz="900"/>
          </a:p>
        </p:txBody>
      </p:sp>
    </p:spTree>
    <p:extLst>
      <p:ext uri="{BB962C8B-B14F-4D97-AF65-F5344CB8AC3E}">
        <p14:creationId xmlns:p14="http://schemas.microsoft.com/office/powerpoint/2010/main" val="2252630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 calcmode="lin" valueType="num">
                                      <p:cBhvr additive="repl">
                                        <p:cTn id="7" dur="500" fill="hold"/>
                                        <p:tgtEl>
                                          <p:spTgt spid="11">
                                            <p:txEl>
                                              <p:pRg st="0" end="0"/>
                                            </p:txEl>
                                          </p:spTgt>
                                        </p:tgtEl>
                                        <p:attrNameLst>
                                          <p:attrName>ppt_w</p:attrName>
                                        </p:attrNameLst>
                                      </p:cBhvr>
                                      <p:tavLst>
                                        <p:tav tm="0">
                                          <p:val>
                                            <p:fltVal val="0"/>
                                          </p:val>
                                        </p:tav>
                                        <p:tav tm="100000">
                                          <p:val>
                                            <p:strVal val="#ppt_w"/>
                                          </p:val>
                                        </p:tav>
                                      </p:tavLst>
                                    </p:anim>
                                    <p:anim calcmode="lin" valueType="num">
                                      <p:cBhvr additive="repl">
                                        <p:cTn id="8" dur="500" fill="hold"/>
                                        <p:tgtEl>
                                          <p:spTgt spid="11">
                                            <p:txEl>
                                              <p:pRg st="0" end="0"/>
                                            </p:txEl>
                                          </p:spTgt>
                                        </p:tgtEl>
                                        <p:attrNameLst>
                                          <p:attrName>ppt_h</p:attrName>
                                        </p:attrNameLst>
                                      </p:cBhvr>
                                      <p:tavLst>
                                        <p:tav tm="0">
                                          <p:val>
                                            <p:fltVal val="0"/>
                                          </p:val>
                                        </p:tav>
                                        <p:tav tm="100000">
                                          <p:val>
                                            <p:strVal val="#ppt_h"/>
                                          </p:val>
                                        </p:tav>
                                      </p:tavLst>
                                    </p:anim>
                                    <p:animEffect transition="in" filter="fade">
                                      <p:cBhvr additive="repl">
                                        <p:cTn id="9" dur="500"/>
                                        <p:tgtEl>
                                          <p:spTgt spid="11">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11">
                                            <p:txEl>
                                              <p:pRg st="2" end="2"/>
                                            </p:txEl>
                                          </p:spTgt>
                                        </p:tgtEl>
                                        <p:attrNameLst>
                                          <p:attrName>style.visibility</p:attrName>
                                        </p:attrNameLst>
                                      </p:cBhvr>
                                      <p:to>
                                        <p:strVal val="visible"/>
                                      </p:to>
                                    </p:set>
                                    <p:anim calcmode="lin" valueType="num">
                                      <p:cBhvr additive="repl">
                                        <p:cTn id="14" dur="500" fill="hold"/>
                                        <p:tgtEl>
                                          <p:spTgt spid="11">
                                            <p:txEl>
                                              <p:pRg st="2" end="2"/>
                                            </p:txEl>
                                          </p:spTgt>
                                        </p:tgtEl>
                                        <p:attrNameLst>
                                          <p:attrName>ppt_w</p:attrName>
                                        </p:attrNameLst>
                                      </p:cBhvr>
                                      <p:tavLst>
                                        <p:tav tm="0">
                                          <p:val>
                                            <p:fltVal val="0"/>
                                          </p:val>
                                        </p:tav>
                                        <p:tav tm="100000">
                                          <p:val>
                                            <p:strVal val="#ppt_w"/>
                                          </p:val>
                                        </p:tav>
                                      </p:tavLst>
                                    </p:anim>
                                    <p:anim calcmode="lin" valueType="num">
                                      <p:cBhvr additive="repl">
                                        <p:cTn id="15" dur="500" fill="hold"/>
                                        <p:tgtEl>
                                          <p:spTgt spid="11">
                                            <p:txEl>
                                              <p:pRg st="2" end="2"/>
                                            </p:txEl>
                                          </p:spTgt>
                                        </p:tgtEl>
                                        <p:attrNameLst>
                                          <p:attrName>ppt_h</p:attrName>
                                        </p:attrNameLst>
                                      </p:cBhvr>
                                      <p:tavLst>
                                        <p:tav tm="0">
                                          <p:val>
                                            <p:fltVal val="0"/>
                                          </p:val>
                                        </p:tav>
                                        <p:tav tm="100000">
                                          <p:val>
                                            <p:strVal val="#ppt_h"/>
                                          </p:val>
                                        </p:tav>
                                      </p:tavLst>
                                    </p:anim>
                                    <p:animEffect transition="in" filter="fade">
                                      <p:cBhvr additive="repl">
                                        <p:cTn id="16" dur="500"/>
                                        <p:tgtEl>
                                          <p:spTgt spid="11">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11">
                                            <p:txEl>
                                              <p:pRg st="6" end="6"/>
                                            </p:txEl>
                                          </p:spTgt>
                                        </p:tgtEl>
                                        <p:attrNameLst>
                                          <p:attrName>style.visibility</p:attrName>
                                        </p:attrNameLst>
                                      </p:cBhvr>
                                      <p:to>
                                        <p:strVal val="visible"/>
                                      </p:to>
                                    </p:set>
                                    <p:anim calcmode="lin" valueType="num">
                                      <p:cBhvr additive="repl">
                                        <p:cTn id="21" dur="500" fill="hold"/>
                                        <p:tgtEl>
                                          <p:spTgt spid="11">
                                            <p:txEl>
                                              <p:pRg st="6" end="6"/>
                                            </p:txEl>
                                          </p:spTgt>
                                        </p:tgtEl>
                                        <p:attrNameLst>
                                          <p:attrName>ppt_w</p:attrName>
                                        </p:attrNameLst>
                                      </p:cBhvr>
                                      <p:tavLst>
                                        <p:tav tm="0">
                                          <p:val>
                                            <p:fltVal val="0"/>
                                          </p:val>
                                        </p:tav>
                                        <p:tav tm="100000">
                                          <p:val>
                                            <p:strVal val="#ppt_w"/>
                                          </p:val>
                                        </p:tav>
                                      </p:tavLst>
                                    </p:anim>
                                    <p:anim calcmode="lin" valueType="num">
                                      <p:cBhvr additive="repl">
                                        <p:cTn id="22" dur="500" fill="hold"/>
                                        <p:tgtEl>
                                          <p:spTgt spid="11">
                                            <p:txEl>
                                              <p:pRg st="6" end="6"/>
                                            </p:txEl>
                                          </p:spTgt>
                                        </p:tgtEl>
                                        <p:attrNameLst>
                                          <p:attrName>ppt_h</p:attrName>
                                        </p:attrNameLst>
                                      </p:cBhvr>
                                      <p:tavLst>
                                        <p:tav tm="0">
                                          <p:val>
                                            <p:fltVal val="0"/>
                                          </p:val>
                                        </p:tav>
                                        <p:tav tm="100000">
                                          <p:val>
                                            <p:strVal val="#ppt_h"/>
                                          </p:val>
                                        </p:tav>
                                      </p:tavLst>
                                    </p:anim>
                                    <p:animEffect transition="in" filter="fade">
                                      <p:cBhvr additive="repl">
                                        <p:cTn id="23" dur="500"/>
                                        <p:tgtEl>
                                          <p:spTgt spid="11">
                                            <p:txEl>
                                              <p:pRg st="6" end="6"/>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nodeType="clickEffect">
                                  <p:stCondLst>
                                    <p:cond delay="0"/>
                                  </p:stCondLst>
                                  <p:childTnLst>
                                    <p:set>
                                      <p:cBhvr>
                                        <p:cTn id="27" dur="1" fill="hold">
                                          <p:stCondLst>
                                            <p:cond delay="0"/>
                                          </p:stCondLst>
                                        </p:cTn>
                                        <p:tgtEl>
                                          <p:spTgt spid="11">
                                            <p:txEl>
                                              <p:pRg st="8" end="8"/>
                                            </p:txEl>
                                          </p:spTgt>
                                        </p:tgtEl>
                                        <p:attrNameLst>
                                          <p:attrName>style.visibility</p:attrName>
                                        </p:attrNameLst>
                                      </p:cBhvr>
                                      <p:to>
                                        <p:strVal val="visible"/>
                                      </p:to>
                                    </p:set>
                                    <p:anim calcmode="lin" valueType="num">
                                      <p:cBhvr additive="repl">
                                        <p:cTn id="28" dur="500" fill="hold"/>
                                        <p:tgtEl>
                                          <p:spTgt spid="11">
                                            <p:txEl>
                                              <p:pRg st="8" end="8"/>
                                            </p:txEl>
                                          </p:spTgt>
                                        </p:tgtEl>
                                        <p:attrNameLst>
                                          <p:attrName>ppt_w</p:attrName>
                                        </p:attrNameLst>
                                      </p:cBhvr>
                                      <p:tavLst>
                                        <p:tav tm="0">
                                          <p:val>
                                            <p:fltVal val="0"/>
                                          </p:val>
                                        </p:tav>
                                        <p:tav tm="100000">
                                          <p:val>
                                            <p:strVal val="#ppt_w"/>
                                          </p:val>
                                        </p:tav>
                                      </p:tavLst>
                                    </p:anim>
                                    <p:anim calcmode="lin" valueType="num">
                                      <p:cBhvr additive="repl">
                                        <p:cTn id="29" dur="500" fill="hold"/>
                                        <p:tgtEl>
                                          <p:spTgt spid="11">
                                            <p:txEl>
                                              <p:pRg st="8" end="8"/>
                                            </p:txEl>
                                          </p:spTgt>
                                        </p:tgtEl>
                                        <p:attrNameLst>
                                          <p:attrName>ppt_h</p:attrName>
                                        </p:attrNameLst>
                                      </p:cBhvr>
                                      <p:tavLst>
                                        <p:tav tm="0">
                                          <p:val>
                                            <p:fltVal val="0"/>
                                          </p:val>
                                        </p:tav>
                                        <p:tav tm="100000">
                                          <p:val>
                                            <p:strVal val="#ppt_h"/>
                                          </p:val>
                                        </p:tav>
                                      </p:tavLst>
                                    </p:anim>
                                    <p:animEffect transition="in" filter="fade">
                                      <p:cBhvr additive="repl">
                                        <p:cTn id="30" dur="500"/>
                                        <p:tgtEl>
                                          <p:spTgt spid="11">
                                            <p:txEl>
                                              <p:pRg st="8" end="8"/>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nodeType="clickEffect">
                                  <p:stCondLst>
                                    <p:cond delay="0"/>
                                  </p:stCondLst>
                                  <p:childTnLst>
                                    <p:set>
                                      <p:cBhvr>
                                        <p:cTn id="34" dur="1" fill="hold">
                                          <p:stCondLst>
                                            <p:cond delay="0"/>
                                          </p:stCondLst>
                                        </p:cTn>
                                        <p:tgtEl>
                                          <p:spTgt spid="11">
                                            <p:txEl>
                                              <p:pRg st="9" end="9"/>
                                            </p:txEl>
                                          </p:spTgt>
                                        </p:tgtEl>
                                        <p:attrNameLst>
                                          <p:attrName>style.visibility</p:attrName>
                                        </p:attrNameLst>
                                      </p:cBhvr>
                                      <p:to>
                                        <p:strVal val="visible"/>
                                      </p:to>
                                    </p:set>
                                    <p:anim calcmode="lin" valueType="num">
                                      <p:cBhvr additive="repl">
                                        <p:cTn id="35" dur="500" fill="hold"/>
                                        <p:tgtEl>
                                          <p:spTgt spid="11">
                                            <p:txEl>
                                              <p:pRg st="9" end="9"/>
                                            </p:txEl>
                                          </p:spTgt>
                                        </p:tgtEl>
                                        <p:attrNameLst>
                                          <p:attrName>ppt_w</p:attrName>
                                        </p:attrNameLst>
                                      </p:cBhvr>
                                      <p:tavLst>
                                        <p:tav tm="0">
                                          <p:val>
                                            <p:fltVal val="0"/>
                                          </p:val>
                                        </p:tav>
                                        <p:tav tm="100000">
                                          <p:val>
                                            <p:strVal val="#ppt_w"/>
                                          </p:val>
                                        </p:tav>
                                      </p:tavLst>
                                    </p:anim>
                                    <p:anim calcmode="lin" valueType="num">
                                      <p:cBhvr additive="repl">
                                        <p:cTn id="36" dur="500" fill="hold"/>
                                        <p:tgtEl>
                                          <p:spTgt spid="11">
                                            <p:txEl>
                                              <p:pRg st="9" end="9"/>
                                            </p:txEl>
                                          </p:spTgt>
                                        </p:tgtEl>
                                        <p:attrNameLst>
                                          <p:attrName>ppt_h</p:attrName>
                                        </p:attrNameLst>
                                      </p:cBhvr>
                                      <p:tavLst>
                                        <p:tav tm="0">
                                          <p:val>
                                            <p:fltVal val="0"/>
                                          </p:val>
                                        </p:tav>
                                        <p:tav tm="100000">
                                          <p:val>
                                            <p:strVal val="#ppt_h"/>
                                          </p:val>
                                        </p:tav>
                                      </p:tavLst>
                                    </p:anim>
                                    <p:animEffect transition="in" filter="fade">
                                      <p:cBhvr additive="repl">
                                        <p:cTn id="37" dur="500"/>
                                        <p:tgtEl>
                                          <p:spTgt spid="11">
                                            <p:txEl>
                                              <p:pRg st="9" end="9"/>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nodeType="clickEffect">
                                  <p:stCondLst>
                                    <p:cond delay="0"/>
                                  </p:stCondLst>
                                  <p:childTnLst>
                                    <p:set>
                                      <p:cBhvr>
                                        <p:cTn id="41" dur="1" fill="hold">
                                          <p:stCondLst>
                                            <p:cond delay="0"/>
                                          </p:stCondLst>
                                        </p:cTn>
                                        <p:tgtEl>
                                          <p:spTgt spid="11">
                                            <p:txEl>
                                              <p:pRg st="11" end="11"/>
                                            </p:txEl>
                                          </p:spTgt>
                                        </p:tgtEl>
                                        <p:attrNameLst>
                                          <p:attrName>style.visibility</p:attrName>
                                        </p:attrNameLst>
                                      </p:cBhvr>
                                      <p:to>
                                        <p:strVal val="visible"/>
                                      </p:to>
                                    </p:set>
                                    <p:anim calcmode="lin" valueType="num">
                                      <p:cBhvr additive="repl">
                                        <p:cTn id="42" dur="500" fill="hold"/>
                                        <p:tgtEl>
                                          <p:spTgt spid="11">
                                            <p:txEl>
                                              <p:pRg st="11" end="11"/>
                                            </p:txEl>
                                          </p:spTgt>
                                        </p:tgtEl>
                                        <p:attrNameLst>
                                          <p:attrName>ppt_w</p:attrName>
                                        </p:attrNameLst>
                                      </p:cBhvr>
                                      <p:tavLst>
                                        <p:tav tm="0">
                                          <p:val>
                                            <p:fltVal val="0"/>
                                          </p:val>
                                        </p:tav>
                                        <p:tav tm="100000">
                                          <p:val>
                                            <p:strVal val="#ppt_w"/>
                                          </p:val>
                                        </p:tav>
                                      </p:tavLst>
                                    </p:anim>
                                    <p:anim calcmode="lin" valueType="num">
                                      <p:cBhvr additive="repl">
                                        <p:cTn id="43" dur="500" fill="hold"/>
                                        <p:tgtEl>
                                          <p:spTgt spid="11">
                                            <p:txEl>
                                              <p:pRg st="11" end="11"/>
                                            </p:txEl>
                                          </p:spTgt>
                                        </p:tgtEl>
                                        <p:attrNameLst>
                                          <p:attrName>ppt_h</p:attrName>
                                        </p:attrNameLst>
                                      </p:cBhvr>
                                      <p:tavLst>
                                        <p:tav tm="0">
                                          <p:val>
                                            <p:fltVal val="0"/>
                                          </p:val>
                                        </p:tav>
                                        <p:tav tm="100000">
                                          <p:val>
                                            <p:strVal val="#ppt_h"/>
                                          </p:val>
                                        </p:tav>
                                      </p:tavLst>
                                    </p:anim>
                                    <p:animEffect transition="in" filter="fade">
                                      <p:cBhvr additive="repl">
                                        <p:cTn id="44" dur="500"/>
                                        <p:tgtEl>
                                          <p:spTgt spid="11">
                                            <p:txEl>
                                              <p:pRg st="11" end="11"/>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53" presetClass="entr" presetSubtype="16" fill="hold" nodeType="clickEffect">
                                  <p:stCondLst>
                                    <p:cond delay="0"/>
                                  </p:stCondLst>
                                  <p:childTnLst>
                                    <p:set>
                                      <p:cBhvr>
                                        <p:cTn id="48" dur="1" fill="hold">
                                          <p:stCondLst>
                                            <p:cond delay="0"/>
                                          </p:stCondLst>
                                        </p:cTn>
                                        <p:tgtEl>
                                          <p:spTgt spid="11">
                                            <p:txEl>
                                              <p:pRg st="12" end="12"/>
                                            </p:txEl>
                                          </p:spTgt>
                                        </p:tgtEl>
                                        <p:attrNameLst>
                                          <p:attrName>style.visibility</p:attrName>
                                        </p:attrNameLst>
                                      </p:cBhvr>
                                      <p:to>
                                        <p:strVal val="visible"/>
                                      </p:to>
                                    </p:set>
                                    <p:anim calcmode="lin" valueType="num">
                                      <p:cBhvr additive="repl">
                                        <p:cTn id="49" dur="500" fill="hold"/>
                                        <p:tgtEl>
                                          <p:spTgt spid="11">
                                            <p:txEl>
                                              <p:pRg st="12" end="12"/>
                                            </p:txEl>
                                          </p:spTgt>
                                        </p:tgtEl>
                                        <p:attrNameLst>
                                          <p:attrName>ppt_w</p:attrName>
                                        </p:attrNameLst>
                                      </p:cBhvr>
                                      <p:tavLst>
                                        <p:tav tm="0">
                                          <p:val>
                                            <p:fltVal val="0"/>
                                          </p:val>
                                        </p:tav>
                                        <p:tav tm="100000">
                                          <p:val>
                                            <p:strVal val="#ppt_w"/>
                                          </p:val>
                                        </p:tav>
                                      </p:tavLst>
                                    </p:anim>
                                    <p:anim calcmode="lin" valueType="num">
                                      <p:cBhvr additive="repl">
                                        <p:cTn id="50" dur="500" fill="hold"/>
                                        <p:tgtEl>
                                          <p:spTgt spid="11">
                                            <p:txEl>
                                              <p:pRg st="12" end="12"/>
                                            </p:txEl>
                                          </p:spTgt>
                                        </p:tgtEl>
                                        <p:attrNameLst>
                                          <p:attrName>ppt_h</p:attrName>
                                        </p:attrNameLst>
                                      </p:cBhvr>
                                      <p:tavLst>
                                        <p:tav tm="0">
                                          <p:val>
                                            <p:fltVal val="0"/>
                                          </p:val>
                                        </p:tav>
                                        <p:tav tm="100000">
                                          <p:val>
                                            <p:strVal val="#ppt_h"/>
                                          </p:val>
                                        </p:tav>
                                      </p:tavLst>
                                    </p:anim>
                                    <p:animEffect transition="in" filter="fade">
                                      <p:cBhvr additive="repl">
                                        <p:cTn id="51" dur="500"/>
                                        <p:tgtEl>
                                          <p:spTgt spid="11">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56DFF74-CC6D-5502-89A7-B8B3F333AA76}"/>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F2F12A3A-7DB9-6191-89D7-6A72E2A2DD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863BEC8-8050-7978-46B2-FBAD06E9C3D6}"/>
              </a:ext>
            </a:extLst>
          </p:cNvPr>
          <p:cNvSpPr>
            <a:spLocks noGrp="1"/>
          </p:cNvSpPr>
          <p:nvPr>
            <p:ph type="ctrTitle"/>
          </p:nvPr>
        </p:nvSpPr>
        <p:spPr>
          <a:xfrm>
            <a:off x="696686" y="1122001"/>
            <a:ext cx="3040685" cy="4613999"/>
          </a:xfrm>
        </p:spPr>
        <p:txBody>
          <a:bodyPr vert="horz" lIns="91440" tIns="45720" rIns="91440" bIns="45720" rtlCol="0" anchor="ctr">
            <a:normAutofit/>
          </a:bodyPr>
          <a:lstStyle/>
          <a:p>
            <a:pPr marL="0" marR="0" algn="l">
              <a:spcAft>
                <a:spcPts val="800"/>
              </a:spcAft>
              <a:tabLst>
                <a:tab pos="3284220" algn="l"/>
              </a:tabLst>
            </a:pPr>
            <a:r>
              <a:rPr lang="en-US" sz="2400" dirty="0">
                <a:solidFill>
                  <a:srgbClr val="FFFFFF"/>
                </a:solidFill>
              </a:rPr>
              <a:t>Compare</a:t>
            </a:r>
          </a:p>
        </p:txBody>
      </p:sp>
      <p:sp useBgFill="1">
        <p:nvSpPr>
          <p:cNvPr id="10" name="Rectangle 9">
            <a:extLst>
              <a:ext uri="{FF2B5EF4-FFF2-40B4-BE49-F238E27FC236}">
                <a16:creationId xmlns:a16="http://schemas.microsoft.com/office/drawing/2014/main" id="{F93DBC1A-0A14-5C8B-BCAE-4E158C4086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62129" y="0"/>
            <a:ext cx="812987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Table 3">
            <a:extLst>
              <a:ext uri="{FF2B5EF4-FFF2-40B4-BE49-F238E27FC236}">
                <a16:creationId xmlns:a16="http://schemas.microsoft.com/office/drawing/2014/main" id="{C771EBEC-07C5-8B2F-B2B9-9F0023CCC042}"/>
              </a:ext>
            </a:extLst>
          </p:cNvPr>
          <p:cNvGraphicFramePr>
            <a:graphicFrameLocks noGrp="1"/>
          </p:cNvGraphicFramePr>
          <p:nvPr>
            <p:extLst>
              <p:ext uri="{D42A27DB-BD31-4B8C-83A1-F6EECF244321}">
                <p14:modId xmlns:p14="http://schemas.microsoft.com/office/powerpoint/2010/main" val="822297203"/>
              </p:ext>
            </p:extLst>
          </p:nvPr>
        </p:nvGraphicFramePr>
        <p:xfrm>
          <a:off x="4191764" y="1035885"/>
          <a:ext cx="8000235" cy="2743200"/>
        </p:xfrm>
        <a:graphic>
          <a:graphicData uri="http://schemas.openxmlformats.org/drawingml/2006/table">
            <a:tbl>
              <a:tblPr/>
              <a:tblGrid>
                <a:gridCol w="2666745">
                  <a:extLst>
                    <a:ext uri="{9D8B030D-6E8A-4147-A177-3AD203B41FA5}">
                      <a16:colId xmlns:a16="http://schemas.microsoft.com/office/drawing/2014/main" val="580923776"/>
                    </a:ext>
                  </a:extLst>
                </a:gridCol>
                <a:gridCol w="2666745">
                  <a:extLst>
                    <a:ext uri="{9D8B030D-6E8A-4147-A177-3AD203B41FA5}">
                      <a16:colId xmlns:a16="http://schemas.microsoft.com/office/drawing/2014/main" val="1558111673"/>
                    </a:ext>
                  </a:extLst>
                </a:gridCol>
                <a:gridCol w="2666745">
                  <a:extLst>
                    <a:ext uri="{9D8B030D-6E8A-4147-A177-3AD203B41FA5}">
                      <a16:colId xmlns:a16="http://schemas.microsoft.com/office/drawing/2014/main" val="4202799054"/>
                    </a:ext>
                  </a:extLst>
                </a:gridCol>
              </a:tblGrid>
              <a:tr h="0">
                <a:tc>
                  <a:txBody>
                    <a:bodyPr/>
                    <a:lstStyle/>
                    <a:p>
                      <a:pPr>
                        <a:buNone/>
                      </a:pPr>
                      <a:r>
                        <a:rPr lang="en-US" sz="1600"/>
                        <a:t>Issue</a:t>
                      </a:r>
                    </a:p>
                  </a:txBody>
                  <a:tcPr anchor="ctr">
                    <a:lnL>
                      <a:noFill/>
                    </a:lnL>
                    <a:lnR>
                      <a:noFill/>
                    </a:lnR>
                    <a:lnT>
                      <a:noFill/>
                    </a:lnT>
                    <a:lnB>
                      <a:noFill/>
                    </a:lnB>
                    <a:noFill/>
                  </a:tcPr>
                </a:tc>
                <a:tc>
                  <a:txBody>
                    <a:bodyPr/>
                    <a:lstStyle/>
                    <a:p>
                      <a:pPr>
                        <a:buNone/>
                      </a:pPr>
                      <a:r>
                        <a:rPr lang="en-US" sz="1600" dirty="0"/>
                        <a:t>Hawkins v. McGee</a:t>
                      </a:r>
                    </a:p>
                  </a:txBody>
                  <a:tcPr anchor="ctr">
                    <a:lnL>
                      <a:noFill/>
                    </a:lnL>
                    <a:lnR>
                      <a:noFill/>
                    </a:lnR>
                    <a:lnT>
                      <a:noFill/>
                    </a:lnT>
                    <a:lnB>
                      <a:noFill/>
                    </a:lnB>
                    <a:noFill/>
                  </a:tcPr>
                </a:tc>
                <a:tc>
                  <a:txBody>
                    <a:bodyPr/>
                    <a:lstStyle/>
                    <a:p>
                      <a:pPr>
                        <a:buNone/>
                      </a:pPr>
                      <a:r>
                        <a:rPr lang="en-US" sz="1600"/>
                        <a:t>Sullivan v. O’Connor</a:t>
                      </a:r>
                    </a:p>
                  </a:txBody>
                  <a:tcPr anchor="ctr">
                    <a:lnL>
                      <a:noFill/>
                    </a:lnL>
                    <a:lnR>
                      <a:noFill/>
                    </a:lnR>
                    <a:lnT>
                      <a:noFill/>
                    </a:lnT>
                    <a:lnB>
                      <a:noFill/>
                    </a:lnB>
                    <a:noFill/>
                  </a:tcPr>
                </a:tc>
                <a:extLst>
                  <a:ext uri="{0D108BD9-81ED-4DB2-BD59-A6C34878D82A}">
                    <a16:rowId xmlns:a16="http://schemas.microsoft.com/office/drawing/2014/main" val="2227691930"/>
                  </a:ext>
                </a:extLst>
              </a:tr>
              <a:tr h="0">
                <a:tc>
                  <a:txBody>
                    <a:bodyPr/>
                    <a:lstStyle/>
                    <a:p>
                      <a:pPr>
                        <a:buNone/>
                      </a:pPr>
                      <a:r>
                        <a:rPr lang="en-US" sz="1600"/>
                        <a:t>Primary damages theory</a:t>
                      </a:r>
                    </a:p>
                  </a:txBody>
                  <a:tcPr anchor="ctr">
                    <a:lnL>
                      <a:noFill/>
                    </a:lnL>
                    <a:lnR>
                      <a:noFill/>
                    </a:lnR>
                    <a:lnT>
                      <a:noFill/>
                    </a:lnT>
                    <a:lnB>
                      <a:noFill/>
                    </a:lnB>
                    <a:noFill/>
                  </a:tcPr>
                </a:tc>
                <a:tc>
                  <a:txBody>
                    <a:bodyPr/>
                    <a:lstStyle/>
                    <a:p>
                      <a:pPr>
                        <a:buNone/>
                      </a:pPr>
                      <a:r>
                        <a:rPr lang="en-US" sz="1600"/>
                        <a:t>Expectation</a:t>
                      </a:r>
                    </a:p>
                  </a:txBody>
                  <a:tcPr anchor="ctr">
                    <a:lnL>
                      <a:noFill/>
                    </a:lnL>
                    <a:lnR>
                      <a:noFill/>
                    </a:lnR>
                    <a:lnT>
                      <a:noFill/>
                    </a:lnT>
                    <a:lnB>
                      <a:noFill/>
                    </a:lnB>
                    <a:noFill/>
                  </a:tcPr>
                </a:tc>
                <a:tc>
                  <a:txBody>
                    <a:bodyPr/>
                    <a:lstStyle/>
                    <a:p>
                      <a:pPr>
                        <a:buNone/>
                      </a:pPr>
                      <a:r>
                        <a:rPr lang="en-US" sz="1600"/>
                        <a:t>Reliance</a:t>
                      </a:r>
                    </a:p>
                  </a:txBody>
                  <a:tcPr anchor="ctr">
                    <a:lnL>
                      <a:noFill/>
                    </a:lnL>
                    <a:lnR>
                      <a:noFill/>
                    </a:lnR>
                    <a:lnT>
                      <a:noFill/>
                    </a:lnT>
                    <a:lnB>
                      <a:noFill/>
                    </a:lnB>
                    <a:noFill/>
                  </a:tcPr>
                </a:tc>
                <a:extLst>
                  <a:ext uri="{0D108BD9-81ED-4DB2-BD59-A6C34878D82A}">
                    <a16:rowId xmlns:a16="http://schemas.microsoft.com/office/drawing/2014/main" val="1700702852"/>
                  </a:ext>
                </a:extLst>
              </a:tr>
              <a:tr h="0">
                <a:tc>
                  <a:txBody>
                    <a:bodyPr/>
                    <a:lstStyle/>
                    <a:p>
                      <a:pPr>
                        <a:buNone/>
                      </a:pPr>
                      <a:r>
                        <a:rPr lang="en-US" sz="1600"/>
                        <a:t>View of certainty</a:t>
                      </a:r>
                    </a:p>
                  </a:txBody>
                  <a:tcPr anchor="ctr">
                    <a:lnL>
                      <a:noFill/>
                    </a:lnL>
                    <a:lnR>
                      <a:noFill/>
                    </a:lnR>
                    <a:lnT>
                      <a:noFill/>
                    </a:lnT>
                    <a:lnB>
                      <a:noFill/>
                    </a:lnB>
                    <a:noFill/>
                  </a:tcPr>
                </a:tc>
                <a:tc>
                  <a:txBody>
                    <a:bodyPr/>
                    <a:lstStyle/>
                    <a:p>
                      <a:pPr>
                        <a:buNone/>
                      </a:pPr>
                      <a:r>
                        <a:rPr lang="en-US" sz="1600"/>
                        <a:t>Expectation deemed measurable</a:t>
                      </a:r>
                    </a:p>
                  </a:txBody>
                  <a:tcPr anchor="ctr">
                    <a:lnL>
                      <a:noFill/>
                    </a:lnL>
                    <a:lnR>
                      <a:noFill/>
                    </a:lnR>
                    <a:lnT>
                      <a:noFill/>
                    </a:lnT>
                    <a:lnB>
                      <a:noFill/>
                    </a:lnB>
                    <a:noFill/>
                  </a:tcPr>
                </a:tc>
                <a:tc>
                  <a:txBody>
                    <a:bodyPr/>
                    <a:lstStyle/>
                    <a:p>
                      <a:pPr>
                        <a:buNone/>
                      </a:pPr>
                      <a:r>
                        <a:rPr lang="en-US" sz="1600" dirty="0"/>
                        <a:t>Expectation too speculative</a:t>
                      </a:r>
                    </a:p>
                  </a:txBody>
                  <a:tcPr anchor="ctr">
                    <a:lnL>
                      <a:noFill/>
                    </a:lnL>
                    <a:lnR>
                      <a:noFill/>
                    </a:lnR>
                    <a:lnT>
                      <a:noFill/>
                    </a:lnT>
                    <a:lnB>
                      <a:noFill/>
                    </a:lnB>
                    <a:noFill/>
                  </a:tcPr>
                </a:tc>
                <a:extLst>
                  <a:ext uri="{0D108BD9-81ED-4DB2-BD59-A6C34878D82A}">
                    <a16:rowId xmlns:a16="http://schemas.microsoft.com/office/drawing/2014/main" val="1041260268"/>
                  </a:ext>
                </a:extLst>
              </a:tr>
              <a:tr h="0">
                <a:tc>
                  <a:txBody>
                    <a:bodyPr/>
                    <a:lstStyle/>
                    <a:p>
                      <a:pPr>
                        <a:buNone/>
                      </a:pPr>
                      <a:r>
                        <a:rPr lang="en-US" sz="1600"/>
                        <a:t>Risk of overcompensation</a:t>
                      </a:r>
                    </a:p>
                  </a:txBody>
                  <a:tcPr anchor="ctr">
                    <a:lnL>
                      <a:noFill/>
                    </a:lnL>
                    <a:lnR>
                      <a:noFill/>
                    </a:lnR>
                    <a:lnT>
                      <a:noFill/>
                    </a:lnT>
                    <a:lnB>
                      <a:noFill/>
                    </a:lnB>
                    <a:noFill/>
                  </a:tcPr>
                </a:tc>
                <a:tc>
                  <a:txBody>
                    <a:bodyPr/>
                    <a:lstStyle/>
                    <a:p>
                      <a:pPr>
                        <a:buNone/>
                      </a:pPr>
                      <a:r>
                        <a:rPr lang="en-US" sz="1600"/>
                        <a:t>Accepted</a:t>
                      </a:r>
                    </a:p>
                  </a:txBody>
                  <a:tcPr anchor="ctr">
                    <a:lnL>
                      <a:noFill/>
                    </a:lnL>
                    <a:lnR>
                      <a:noFill/>
                    </a:lnR>
                    <a:lnT>
                      <a:noFill/>
                    </a:lnT>
                    <a:lnB>
                      <a:noFill/>
                    </a:lnB>
                    <a:noFill/>
                  </a:tcPr>
                </a:tc>
                <a:tc>
                  <a:txBody>
                    <a:bodyPr/>
                    <a:lstStyle/>
                    <a:p>
                      <a:pPr>
                        <a:buNone/>
                      </a:pPr>
                      <a:r>
                        <a:rPr lang="en-US" sz="1600"/>
                        <a:t>Actively avoided</a:t>
                      </a:r>
                    </a:p>
                  </a:txBody>
                  <a:tcPr anchor="ctr">
                    <a:lnL>
                      <a:noFill/>
                    </a:lnL>
                    <a:lnR>
                      <a:noFill/>
                    </a:lnR>
                    <a:lnT>
                      <a:noFill/>
                    </a:lnT>
                    <a:lnB>
                      <a:noFill/>
                    </a:lnB>
                    <a:noFill/>
                  </a:tcPr>
                </a:tc>
                <a:extLst>
                  <a:ext uri="{0D108BD9-81ED-4DB2-BD59-A6C34878D82A}">
                    <a16:rowId xmlns:a16="http://schemas.microsoft.com/office/drawing/2014/main" val="1862285617"/>
                  </a:ext>
                </a:extLst>
              </a:tr>
              <a:tr h="0">
                <a:tc>
                  <a:txBody>
                    <a:bodyPr/>
                    <a:lstStyle/>
                    <a:p>
                      <a:pPr>
                        <a:buNone/>
                      </a:pPr>
                      <a:r>
                        <a:rPr lang="en-US" sz="1600"/>
                        <a:t>Treatment of pain &amp; suffering</a:t>
                      </a:r>
                    </a:p>
                  </a:txBody>
                  <a:tcPr anchor="ctr">
                    <a:lnL>
                      <a:noFill/>
                    </a:lnL>
                    <a:lnR>
                      <a:noFill/>
                    </a:lnR>
                    <a:lnT>
                      <a:noFill/>
                    </a:lnT>
                    <a:lnB>
                      <a:noFill/>
                    </a:lnB>
                    <a:noFill/>
                  </a:tcPr>
                </a:tc>
                <a:tc>
                  <a:txBody>
                    <a:bodyPr/>
                    <a:lstStyle/>
                    <a:p>
                      <a:pPr>
                        <a:buNone/>
                      </a:pPr>
                      <a:r>
                        <a:rPr lang="en-US" sz="1600"/>
                        <a:t>Excluded (if part of bargain)</a:t>
                      </a:r>
                    </a:p>
                  </a:txBody>
                  <a:tcPr anchor="ctr">
                    <a:lnL>
                      <a:noFill/>
                    </a:lnL>
                    <a:lnR>
                      <a:noFill/>
                    </a:lnR>
                    <a:lnT>
                      <a:noFill/>
                    </a:lnT>
                    <a:lnB>
                      <a:noFill/>
                    </a:lnB>
                    <a:noFill/>
                  </a:tcPr>
                </a:tc>
                <a:tc>
                  <a:txBody>
                    <a:bodyPr/>
                    <a:lstStyle/>
                    <a:p>
                      <a:pPr>
                        <a:buNone/>
                      </a:pPr>
                      <a:r>
                        <a:rPr lang="en-US" sz="1600"/>
                        <a:t>Included (as reliance loss)</a:t>
                      </a:r>
                    </a:p>
                  </a:txBody>
                  <a:tcPr anchor="ctr">
                    <a:lnL>
                      <a:noFill/>
                    </a:lnL>
                    <a:lnR>
                      <a:noFill/>
                    </a:lnR>
                    <a:lnT>
                      <a:noFill/>
                    </a:lnT>
                    <a:lnB>
                      <a:noFill/>
                    </a:lnB>
                    <a:noFill/>
                  </a:tcPr>
                </a:tc>
                <a:extLst>
                  <a:ext uri="{0D108BD9-81ED-4DB2-BD59-A6C34878D82A}">
                    <a16:rowId xmlns:a16="http://schemas.microsoft.com/office/drawing/2014/main" val="1995744383"/>
                  </a:ext>
                </a:extLst>
              </a:tr>
              <a:tr h="0">
                <a:tc>
                  <a:txBody>
                    <a:bodyPr/>
                    <a:lstStyle/>
                    <a:p>
                      <a:pPr>
                        <a:buNone/>
                      </a:pPr>
                      <a:r>
                        <a:rPr lang="en-US" sz="1600"/>
                        <a:t>Judicial posture</a:t>
                      </a:r>
                    </a:p>
                  </a:txBody>
                  <a:tcPr anchor="ctr">
                    <a:lnL>
                      <a:noFill/>
                    </a:lnL>
                    <a:lnR>
                      <a:noFill/>
                    </a:lnR>
                    <a:lnT>
                      <a:noFill/>
                    </a:lnT>
                    <a:lnB>
                      <a:noFill/>
                    </a:lnB>
                    <a:noFill/>
                  </a:tcPr>
                </a:tc>
                <a:tc>
                  <a:txBody>
                    <a:bodyPr/>
                    <a:lstStyle/>
                    <a:p>
                      <a:pPr>
                        <a:buNone/>
                      </a:pPr>
                      <a:r>
                        <a:rPr lang="en-US" sz="1600"/>
                        <a:t>Formal and rule-driven</a:t>
                      </a:r>
                    </a:p>
                  </a:txBody>
                  <a:tcPr anchor="ctr">
                    <a:lnL>
                      <a:noFill/>
                    </a:lnL>
                    <a:lnR>
                      <a:noFill/>
                    </a:lnR>
                    <a:lnT>
                      <a:noFill/>
                    </a:lnT>
                    <a:lnB>
                      <a:noFill/>
                    </a:lnB>
                    <a:noFill/>
                  </a:tcPr>
                </a:tc>
                <a:tc>
                  <a:txBody>
                    <a:bodyPr/>
                    <a:lstStyle/>
                    <a:p>
                      <a:pPr>
                        <a:buNone/>
                      </a:pPr>
                      <a:r>
                        <a:rPr lang="en-US" sz="1600" dirty="0"/>
                        <a:t>Flexible and policy-sensitive</a:t>
                      </a:r>
                    </a:p>
                  </a:txBody>
                  <a:tcPr anchor="ctr">
                    <a:lnL>
                      <a:noFill/>
                    </a:lnL>
                    <a:lnR>
                      <a:noFill/>
                    </a:lnR>
                    <a:lnT>
                      <a:noFill/>
                    </a:lnT>
                    <a:lnB>
                      <a:noFill/>
                    </a:lnB>
                    <a:noFill/>
                  </a:tcPr>
                </a:tc>
                <a:extLst>
                  <a:ext uri="{0D108BD9-81ED-4DB2-BD59-A6C34878D82A}">
                    <a16:rowId xmlns:a16="http://schemas.microsoft.com/office/drawing/2014/main" val="303914233"/>
                  </a:ext>
                </a:extLst>
              </a:tr>
            </a:tbl>
          </a:graphicData>
        </a:graphic>
      </p:graphicFrame>
      <p:sp>
        <p:nvSpPr>
          <p:cNvPr id="5" name="Rectangle 1">
            <a:extLst>
              <a:ext uri="{FF2B5EF4-FFF2-40B4-BE49-F238E27FC236}">
                <a16:creationId xmlns:a16="http://schemas.microsoft.com/office/drawing/2014/main" id="{92189877-FA47-498F-565D-DED9CED93A81}"/>
              </a:ext>
            </a:extLst>
          </p:cNvPr>
          <p:cNvSpPr>
            <a:spLocks noChangeArrowheads="1"/>
          </p:cNvSpPr>
          <p:nvPr/>
        </p:nvSpPr>
        <p:spPr bwMode="auto">
          <a:xfrm>
            <a:off x="4174958" y="410243"/>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Key Differences in the Courts’ Decisions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1" name="TextBox 10">
            <a:extLst>
              <a:ext uri="{FF2B5EF4-FFF2-40B4-BE49-F238E27FC236}">
                <a16:creationId xmlns:a16="http://schemas.microsoft.com/office/drawing/2014/main" id="{02E7DA96-8561-EE56-66D6-29E41B094344}"/>
              </a:ext>
            </a:extLst>
          </p:cNvPr>
          <p:cNvSpPr txBox="1"/>
          <p:nvPr/>
        </p:nvSpPr>
        <p:spPr>
          <a:xfrm>
            <a:off x="4062129" y="4356847"/>
            <a:ext cx="8181472" cy="1200329"/>
          </a:xfrm>
          <a:prstGeom prst="rect">
            <a:avLst/>
          </a:prstGeom>
          <a:noFill/>
        </p:spPr>
        <p:txBody>
          <a:bodyPr wrap="square">
            <a:spAutoFit/>
          </a:bodyPr>
          <a:lstStyle/>
          <a:p>
            <a:r>
              <a:rPr lang="en-US" dirty="0">
                <a:solidFill>
                  <a:schemeClr val="tx2"/>
                </a:solidFill>
              </a:rPr>
              <a:t>The cases illustrate that </a:t>
            </a:r>
            <a:r>
              <a:rPr lang="en-US" b="1" dirty="0">
                <a:solidFill>
                  <a:schemeClr val="tx2"/>
                </a:solidFill>
              </a:rPr>
              <a:t>expectation damages are the default</a:t>
            </a:r>
            <a:r>
              <a:rPr lang="en-US" dirty="0">
                <a:solidFill>
                  <a:schemeClr val="tx2"/>
                </a:solidFill>
              </a:rPr>
              <a:t>, but not absolute.</a:t>
            </a:r>
            <a:br>
              <a:rPr lang="en-US" dirty="0">
                <a:solidFill>
                  <a:schemeClr val="tx2"/>
                </a:solidFill>
              </a:rPr>
            </a:br>
            <a:r>
              <a:rPr lang="en-US" dirty="0">
                <a:solidFill>
                  <a:schemeClr val="tx2"/>
                </a:solidFill>
              </a:rPr>
              <a:t>When expectation damages become </a:t>
            </a:r>
            <a:r>
              <a:rPr lang="en-US" b="1" dirty="0">
                <a:solidFill>
                  <a:schemeClr val="tx2"/>
                </a:solidFill>
              </a:rPr>
              <a:t>uncertain, speculative, or unfairly expansive</a:t>
            </a:r>
            <a:r>
              <a:rPr lang="en-US" dirty="0">
                <a:solidFill>
                  <a:schemeClr val="tx2"/>
                </a:solidFill>
              </a:rPr>
              <a:t>, courts may pivot to </a:t>
            </a:r>
            <a:r>
              <a:rPr lang="en-US" b="1" dirty="0">
                <a:solidFill>
                  <a:schemeClr val="tx2"/>
                </a:solidFill>
              </a:rPr>
              <a:t>reliance damages</a:t>
            </a:r>
            <a:r>
              <a:rPr lang="en-US" dirty="0">
                <a:solidFill>
                  <a:schemeClr val="tx2"/>
                </a:solidFill>
              </a:rPr>
              <a:t> to achieve a just result.</a:t>
            </a:r>
          </a:p>
        </p:txBody>
      </p:sp>
    </p:spTree>
    <p:extLst>
      <p:ext uri="{BB962C8B-B14F-4D97-AF65-F5344CB8AC3E}">
        <p14:creationId xmlns:p14="http://schemas.microsoft.com/office/powerpoint/2010/main" val="3833465825"/>
      </p:ext>
    </p:extLst>
  </p:cSld>
  <p:clrMapOvr>
    <a:overrideClrMapping bg1="lt1" tx1="dk1" bg2="lt2" tx2="dk2" accent1="accent1" accent2="accent2" accent3="accent3" accent4="accent4" accent5="accent5" accent6="accent6" hlink="hlink" folHlink="folHlink"/>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2">
            <a:lumMod val="5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0C3162-E51A-9FC2-1E0A-CD0845F5A537}"/>
              </a:ext>
            </a:extLst>
          </p:cNvPr>
          <p:cNvSpPr>
            <a:spLocks noGrp="1"/>
          </p:cNvSpPr>
          <p:nvPr>
            <p:ph type="ctrTitle"/>
          </p:nvPr>
        </p:nvSpPr>
        <p:spPr>
          <a:xfrm>
            <a:off x="7872575" y="628651"/>
            <a:ext cx="3643150" cy="3495674"/>
          </a:xfrm>
        </p:spPr>
        <p:txBody>
          <a:bodyPr vert="horz" lIns="91440" tIns="45720" rIns="91440" bIns="45720" rtlCol="0">
            <a:normAutofit/>
          </a:bodyPr>
          <a:lstStyle/>
          <a:p>
            <a:pPr algn="l">
              <a:spcAft>
                <a:spcPts val="800"/>
              </a:spcAft>
              <a:tabLst>
                <a:tab pos="3284220" algn="l"/>
              </a:tabLst>
            </a:pPr>
            <a:r>
              <a:rPr lang="en-US" sz="3000" b="1" i="1" dirty="0">
                <a:effectLst/>
                <a:latin typeface="Roboto" panose="02000000000000000000" pitchFamily="2" charset="0"/>
              </a:rPr>
              <a:t>J.O. Hooker &amp; Sons, Inc. v, Roberts Cabinet Co.</a:t>
            </a:r>
            <a:br>
              <a:rPr lang="en-US" sz="3000" b="1" i="1" dirty="0">
                <a:effectLst/>
                <a:latin typeface="Roboto" panose="02000000000000000000" pitchFamily="2" charset="0"/>
              </a:rPr>
            </a:br>
            <a:endParaRPr lang="en-US" sz="3000" i="1" dirty="0"/>
          </a:p>
        </p:txBody>
      </p:sp>
      <p:sp>
        <p:nvSpPr>
          <p:cNvPr id="5" name="Subtitle 4">
            <a:extLst>
              <a:ext uri="{FF2B5EF4-FFF2-40B4-BE49-F238E27FC236}">
                <a16:creationId xmlns:a16="http://schemas.microsoft.com/office/drawing/2014/main" id="{1D72805C-28A8-6A6E-5232-3328F8676C32}"/>
              </a:ext>
            </a:extLst>
          </p:cNvPr>
          <p:cNvSpPr>
            <a:spLocks noGrp="1"/>
          </p:cNvSpPr>
          <p:nvPr>
            <p:ph type="subTitle" idx="1"/>
          </p:nvPr>
        </p:nvSpPr>
        <p:spPr>
          <a:xfrm>
            <a:off x="7872575" y="4286250"/>
            <a:ext cx="3709824" cy="1809750"/>
          </a:xfrm>
        </p:spPr>
        <p:txBody>
          <a:bodyPr vert="horz" lIns="91440" tIns="45720" rIns="91440" bIns="45720" rtlCol="0">
            <a:normAutofit/>
          </a:bodyPr>
          <a:lstStyle/>
          <a:p>
            <a:pPr algn="l"/>
            <a:r>
              <a:rPr lang="en-US" sz="2000" dirty="0"/>
              <a:t>Mixed subject contracts</a:t>
            </a:r>
          </a:p>
          <a:p>
            <a:pPr algn="l"/>
            <a:r>
              <a:rPr lang="en-US" sz="2000" dirty="0"/>
              <a:t>Common law vs. UCC</a:t>
            </a:r>
          </a:p>
        </p:txBody>
      </p:sp>
      <p:sp>
        <p:nvSpPr>
          <p:cNvPr id="17" name="Rectangle 16">
            <a:extLst>
              <a:ext uri="{FF2B5EF4-FFF2-40B4-BE49-F238E27FC236}">
                <a16:creationId xmlns:a16="http://schemas.microsoft.com/office/drawing/2014/main" id="{5BC51F77-AE74-4F38-B1DC-29475E38CA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2475" y="733425"/>
            <a:ext cx="6696075" cy="5391150"/>
          </a:xfrm>
          <a:prstGeom prst="rect">
            <a:avLst/>
          </a:prstGeom>
          <a:solidFill>
            <a:schemeClr val="tx1"/>
          </a:solidFill>
          <a:ln w="190500" cap="sq">
            <a:solidFill>
              <a:srgbClr val="FFFFFF"/>
            </a:solidFill>
            <a:miter lim="800000"/>
          </a:ln>
          <a:effectLst>
            <a:outerShdw blurRad="54991" dist="17780" dir="5400000" algn="ctr" rotWithShape="0">
              <a:schemeClr val="bg1">
                <a:alpha val="40000"/>
              </a:schemeClr>
            </a:outerShdw>
          </a:effectLst>
          <a:scene3d>
            <a:camera prst="orthographicFront"/>
            <a:lightRig rig="twoPt" dir="t">
              <a:rot lat="0" lon="0" rev="7200000"/>
            </a:lightRig>
          </a:scene3d>
          <a:sp3d>
            <a:bevelT w="2540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Gavel resting on block">
            <a:extLst>
              <a:ext uri="{FF2B5EF4-FFF2-40B4-BE49-F238E27FC236}">
                <a16:creationId xmlns:a16="http://schemas.microsoft.com/office/drawing/2014/main" id="{DF2018AB-8719-764E-F8B1-0C8232BC3E51}"/>
              </a:ext>
            </a:extLst>
          </p:cNvPr>
          <p:cNvPicPr>
            <a:picLocks noChangeAspect="1"/>
          </p:cNvPicPr>
          <p:nvPr/>
        </p:nvPicPr>
        <p:blipFill rotWithShape="1">
          <a:blip r:embed="rId2">
            <a:extLst>
              <a:ext uri="{28A0092B-C50C-407E-A947-70E740481C1C}">
                <a14:useLocalDpi xmlns:a14="http://schemas.microsoft.com/office/drawing/2010/main" val="0"/>
              </a:ext>
            </a:extLst>
          </a:blip>
          <a:srcRect l="14533" r="-2" b="-2"/>
          <a:stretch/>
        </p:blipFill>
        <p:spPr>
          <a:xfrm>
            <a:off x="1137490" y="1114868"/>
            <a:ext cx="5926045" cy="4628265"/>
          </a:xfrm>
          <a:prstGeom prst="rect">
            <a:avLst/>
          </a:prstGeom>
          <a:solidFill>
            <a:schemeClr val="bg2">
              <a:lumMod val="50000"/>
            </a:schemeClr>
          </a:solidFill>
        </p:spPr>
      </p:pic>
      <p:sp>
        <p:nvSpPr>
          <p:cNvPr id="19" name="Rectangle 18">
            <a:extLst>
              <a:ext uri="{FF2B5EF4-FFF2-40B4-BE49-F238E27FC236}">
                <a16:creationId xmlns:a16="http://schemas.microsoft.com/office/drawing/2014/main" id="{FCE87B8C-E5AA-4044-AB91-DDA3084BE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7654" y="799817"/>
            <a:ext cx="6565717" cy="5258367"/>
          </a:xfrm>
          <a:prstGeom prst="rect">
            <a:avLst/>
          </a:prstGeom>
          <a:no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0429495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B996A54-0CDD-4A46-B3D2-02F43219A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00C3162-E51A-9FC2-1E0A-CD0845F5A537}"/>
              </a:ext>
            </a:extLst>
          </p:cNvPr>
          <p:cNvSpPr>
            <a:spLocks noGrp="1"/>
          </p:cNvSpPr>
          <p:nvPr>
            <p:ph type="ctrTitle"/>
          </p:nvPr>
        </p:nvSpPr>
        <p:spPr>
          <a:xfrm>
            <a:off x="696686" y="1122001"/>
            <a:ext cx="3040685" cy="4613999"/>
          </a:xfrm>
        </p:spPr>
        <p:txBody>
          <a:bodyPr vert="horz" lIns="91440" tIns="45720" rIns="91440" bIns="45720" rtlCol="0" anchor="ctr">
            <a:normAutofit/>
          </a:bodyPr>
          <a:lstStyle/>
          <a:p>
            <a:pPr marL="0" marR="0" algn="l">
              <a:spcAft>
                <a:spcPts val="800"/>
              </a:spcAft>
              <a:tabLst>
                <a:tab pos="3284220" algn="l"/>
              </a:tabLst>
            </a:pPr>
            <a:r>
              <a:rPr lang="en-US" sz="2400" dirty="0">
                <a:solidFill>
                  <a:srgbClr val="FFFFFF"/>
                </a:solidFill>
              </a:rPr>
              <a:t>RULE</a:t>
            </a:r>
          </a:p>
        </p:txBody>
      </p:sp>
      <p:sp useBgFill="1">
        <p:nvSpPr>
          <p:cNvPr id="10" name="Rectangle 9">
            <a:extLst>
              <a:ext uri="{FF2B5EF4-FFF2-40B4-BE49-F238E27FC236}">
                <a16:creationId xmlns:a16="http://schemas.microsoft.com/office/drawing/2014/main" id="{06F0BB8C-8C08-44AD-9EBB-B43BE66A5B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62129" y="0"/>
            <a:ext cx="812987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52844578-3BDC-6528-367F-526D49354084}"/>
              </a:ext>
            </a:extLst>
          </p:cNvPr>
          <p:cNvSpPr>
            <a:spLocks noGrp="1" noRot="1" noMove="1" noResize="1" noEditPoints="1" noAdjustHandles="1" noChangeArrowheads="1" noChangeShapeType="1"/>
          </p:cNvSpPr>
          <p:nvPr>
            <p:ph type="subTitle" idx="1"/>
          </p:nvPr>
        </p:nvSpPr>
        <p:spPr>
          <a:xfrm>
            <a:off x="4711641" y="1122001"/>
            <a:ext cx="6566564" cy="4761274"/>
          </a:xfrm>
        </p:spPr>
        <p:txBody>
          <a:bodyPr vert="horz" lIns="91440" tIns="45720" rIns="91440" bIns="45720" rtlCol="0" anchor="ctr">
            <a:normAutofit/>
          </a:bodyPr>
          <a:lstStyle/>
          <a:p>
            <a:pPr marR="0" algn="l">
              <a:spcBef>
                <a:spcPts val="0"/>
              </a:spcBef>
              <a:spcAft>
                <a:spcPts val="800"/>
              </a:spcAft>
            </a:pPr>
            <a:r>
              <a:rPr lang="en-US" sz="1600" b="1" dirty="0">
                <a:effectLst/>
              </a:rPr>
              <a:t>RULE: </a:t>
            </a:r>
            <a:endParaRPr lang="en-US" sz="1600" dirty="0">
              <a:effectLst/>
            </a:endParaRPr>
          </a:p>
          <a:p>
            <a:pPr marR="0" algn="l">
              <a:spcBef>
                <a:spcPts val="0"/>
              </a:spcBef>
              <a:spcAft>
                <a:spcPts val="800"/>
              </a:spcAft>
            </a:pPr>
            <a:r>
              <a:rPr lang="en-US" sz="1600" dirty="0">
                <a:effectLst/>
              </a:rPr>
              <a:t>If a sale involves both goods and services (e.g., a contract to both buy and install cabinets), a court will determine which aspect is </a:t>
            </a:r>
            <a:r>
              <a:rPr lang="en-US" sz="1600" dirty="0">
                <a:effectLst/>
                <a:highlight>
                  <a:srgbClr val="FFFF00"/>
                </a:highlight>
              </a:rPr>
              <a:t>dominant</a:t>
            </a:r>
            <a:r>
              <a:rPr lang="en-US" sz="1600" dirty="0">
                <a:effectLst/>
              </a:rPr>
              <a:t> and apply the law governing that aspect to the whole contract.</a:t>
            </a:r>
          </a:p>
          <a:p>
            <a:pPr marR="0" algn="l">
              <a:spcBef>
                <a:spcPts val="0"/>
              </a:spcBef>
              <a:spcAft>
                <a:spcPts val="800"/>
              </a:spcAft>
            </a:pPr>
            <a:r>
              <a:rPr lang="en-US" sz="1600" dirty="0">
                <a:effectLst/>
              </a:rPr>
              <a:t>However, if the </a:t>
            </a:r>
            <a:r>
              <a:rPr lang="en-US" sz="1600" dirty="0">
                <a:effectLst/>
                <a:highlight>
                  <a:srgbClr val="FFFF00"/>
                </a:highlight>
              </a:rPr>
              <a:t>contract divides payment </a:t>
            </a:r>
            <a:r>
              <a:rPr lang="en-US" sz="1600" dirty="0">
                <a:effectLst/>
              </a:rPr>
              <a:t>between goods and services, then Article 2 will apply to the sale portion and the common law will apply to the services portion.</a:t>
            </a:r>
          </a:p>
        </p:txBody>
      </p:sp>
    </p:spTree>
    <p:extLst>
      <p:ext uri="{BB962C8B-B14F-4D97-AF65-F5344CB8AC3E}">
        <p14:creationId xmlns:p14="http://schemas.microsoft.com/office/powerpoint/2010/main" val="484507925"/>
      </p:ext>
    </p:extLst>
  </p:cSld>
  <p:clrMapOvr>
    <a:overrideClrMapping bg1="lt1" tx1="dk1" bg2="lt2" tx2="dk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BA79A7CF-01AF-4178-9369-94E0C90EB0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9267909" y="2023110"/>
            <a:ext cx="2469624" cy="2846070"/>
          </a:xfrm>
        </p:spPr>
        <p:txBody>
          <a:bodyPr vert="horz" lIns="91440" tIns="45720" rIns="91440" bIns="45720" rtlCol="0" anchor="ctr">
            <a:normAutofit/>
          </a:bodyPr>
          <a:lstStyle/>
          <a:p>
            <a:pPr algn="l"/>
            <a:r>
              <a:rPr lang="en-US" sz="3700" kern="1200" dirty="0">
                <a:solidFill>
                  <a:schemeClr val="tx1"/>
                </a:solidFill>
                <a:latin typeface="+mj-lt"/>
                <a:ea typeface="+mj-ea"/>
                <a:cs typeface="+mj-cs"/>
              </a:rPr>
              <a:t>Contract Law</a:t>
            </a:r>
          </a:p>
        </p:txBody>
      </p:sp>
      <p:sp>
        <p:nvSpPr>
          <p:cNvPr id="3" name="Title 1">
            <a:extLst>
              <a:ext uri="{FF2B5EF4-FFF2-40B4-BE49-F238E27FC236}">
                <a16:creationId xmlns:a16="http://schemas.microsoft.com/office/drawing/2014/main" id="{7C1A27B0-B9DF-8FFA-998F-77A06D24D1C3}"/>
              </a:ext>
            </a:extLst>
          </p:cNvPr>
          <p:cNvSpPr txBox="1">
            <a:spLocks/>
          </p:cNvSpPr>
          <p:nvPr/>
        </p:nvSpPr>
        <p:spPr>
          <a:xfrm>
            <a:off x="9267908" y="5086350"/>
            <a:ext cx="2446465" cy="1178298"/>
          </a:xfrm>
          <a:prstGeom prst="rect">
            <a:avLst/>
          </a:prstGeom>
        </p:spPr>
        <p:txBody>
          <a:bodyPr vert="horz" lIns="91440" tIns="45720" rIns="91440" bIns="45720" rtlCol="0">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spcBef>
                <a:spcPts val="1000"/>
              </a:spcBef>
            </a:pPr>
            <a:r>
              <a:rPr lang="en-US" sz="1600" kern="1200">
                <a:solidFill>
                  <a:schemeClr val="tx1"/>
                </a:solidFill>
                <a:latin typeface="+mn-lt"/>
                <a:ea typeface="+mn-ea"/>
                <a:cs typeface="+mn-cs"/>
              </a:rPr>
              <a:t>Review of Week 1</a:t>
            </a:r>
          </a:p>
        </p:txBody>
      </p:sp>
      <p:sp>
        <p:nvSpPr>
          <p:cNvPr id="21" name="Rectangle 20">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433973" y="-827233"/>
            <a:ext cx="1715478" cy="858342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2085" y="664308"/>
            <a:ext cx="8082632" cy="560034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90F533E9-6690-41A8-A372-4C6C622D0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950447" y="3392097"/>
            <a:ext cx="1719072"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9C113E54-48F6-8309-41D1-163EE8D57C89}"/>
              </a:ext>
            </a:extLst>
          </p:cNvPr>
          <p:cNvSpPr txBox="1"/>
          <p:nvPr/>
        </p:nvSpPr>
        <p:spPr>
          <a:xfrm>
            <a:off x="908116" y="917783"/>
            <a:ext cx="7632731" cy="5678478"/>
          </a:xfrm>
          <a:prstGeom prst="rect">
            <a:avLst/>
          </a:prstGeom>
          <a:noFill/>
        </p:spPr>
        <p:txBody>
          <a:bodyPr wrap="none" rtlCol="0">
            <a:spAutoFit/>
          </a:bodyPr>
          <a:lstStyle/>
          <a:p>
            <a:pPr>
              <a:spcAft>
                <a:spcPts val="600"/>
              </a:spcAft>
            </a:pPr>
            <a:r>
              <a:rPr lang="en-US" dirty="0"/>
              <a:t>Key Take Aways:</a:t>
            </a:r>
          </a:p>
          <a:p>
            <a:pPr>
              <a:spcAft>
                <a:spcPts val="600"/>
              </a:spcAft>
            </a:pPr>
            <a:endParaRPr lang="en-US" dirty="0"/>
          </a:p>
          <a:p>
            <a:pPr marL="285750" indent="-285750">
              <a:spcAft>
                <a:spcPts val="600"/>
              </a:spcAft>
              <a:buFont typeface="Arial" panose="020B0604020202020204" pitchFamily="34" charset="0"/>
              <a:buChar char="•"/>
            </a:pPr>
            <a:r>
              <a:rPr lang="en-US" dirty="0"/>
              <a:t>Contracts have played a role in the rise and fall of nations</a:t>
            </a:r>
          </a:p>
          <a:p>
            <a:pPr marL="285750" indent="-285750">
              <a:spcAft>
                <a:spcPts val="600"/>
              </a:spcAft>
              <a:buFont typeface="Arial" panose="020B0604020202020204" pitchFamily="34" charset="0"/>
              <a:buChar char="•"/>
            </a:pPr>
            <a:endParaRPr lang="en-US" dirty="0"/>
          </a:p>
          <a:p>
            <a:pPr marL="285750" indent="-285750">
              <a:spcAft>
                <a:spcPts val="600"/>
              </a:spcAft>
              <a:buFont typeface="Arial" panose="020B0604020202020204" pitchFamily="34" charset="0"/>
              <a:buChar char="•"/>
            </a:pPr>
            <a:r>
              <a:rPr lang="en-US" dirty="0"/>
              <a:t>The law of contracts aids in the governance of societies and the marketplace</a:t>
            </a:r>
          </a:p>
          <a:p>
            <a:pPr marL="285750" indent="-285750">
              <a:spcAft>
                <a:spcPts val="600"/>
              </a:spcAft>
              <a:buFont typeface="Arial" panose="020B0604020202020204" pitchFamily="34" charset="0"/>
              <a:buChar char="•"/>
            </a:pPr>
            <a:endParaRPr lang="en-US" dirty="0"/>
          </a:p>
          <a:p>
            <a:pPr marL="285750" indent="-285750">
              <a:spcAft>
                <a:spcPts val="600"/>
              </a:spcAft>
              <a:buFont typeface="Arial" panose="020B0604020202020204" pitchFamily="34" charset="0"/>
              <a:buChar char="•"/>
            </a:pPr>
            <a:r>
              <a:rPr lang="en-US" dirty="0"/>
              <a:t>Not ALL promises are legally enforceable</a:t>
            </a:r>
          </a:p>
          <a:p>
            <a:pPr marL="285750" indent="-285750">
              <a:spcAft>
                <a:spcPts val="600"/>
              </a:spcAft>
              <a:buFont typeface="Arial" panose="020B0604020202020204" pitchFamily="34" charset="0"/>
              <a:buChar char="•"/>
            </a:pPr>
            <a:endParaRPr lang="en-US" dirty="0"/>
          </a:p>
          <a:p>
            <a:pPr marL="285750" indent="-285750">
              <a:spcAft>
                <a:spcPts val="600"/>
              </a:spcAft>
              <a:buFont typeface="Arial" panose="020B0604020202020204" pitchFamily="34" charset="0"/>
              <a:buChar char="•"/>
            </a:pPr>
            <a:r>
              <a:rPr lang="en-US" dirty="0"/>
              <a:t>Sources of contract law (Common law, UCC, Restatement)</a:t>
            </a:r>
          </a:p>
          <a:p>
            <a:pPr marL="285750" indent="-285750">
              <a:spcAft>
                <a:spcPts val="600"/>
              </a:spcAft>
              <a:buFont typeface="Arial" panose="020B0604020202020204" pitchFamily="34" charset="0"/>
              <a:buChar char="•"/>
            </a:pPr>
            <a:endParaRPr lang="en-US" dirty="0"/>
          </a:p>
          <a:p>
            <a:pPr marL="285750" indent="-285750">
              <a:spcAft>
                <a:spcPts val="600"/>
              </a:spcAft>
              <a:buFont typeface="Arial" panose="020B0604020202020204" pitchFamily="34" charset="0"/>
              <a:buChar char="•"/>
            </a:pPr>
            <a:r>
              <a:rPr lang="en-US" dirty="0"/>
              <a:t>Which source of law to apply</a:t>
            </a:r>
          </a:p>
          <a:p>
            <a:pPr marL="285750" indent="-285750">
              <a:spcAft>
                <a:spcPts val="600"/>
              </a:spcAft>
              <a:buFont typeface="Arial" panose="020B0604020202020204" pitchFamily="34" charset="0"/>
              <a:buChar char="•"/>
            </a:pPr>
            <a:endParaRPr lang="en-US" dirty="0"/>
          </a:p>
          <a:p>
            <a:pPr marL="285750" indent="-285750">
              <a:spcAft>
                <a:spcPts val="600"/>
              </a:spcAft>
              <a:buFont typeface="Arial" panose="020B0604020202020204" pitchFamily="34" charset="0"/>
              <a:buChar char="•"/>
            </a:pPr>
            <a:r>
              <a:rPr lang="en-US" dirty="0"/>
              <a:t>3 Dimensions of Law (Doctrine, Facts, Theory: Public Policy)</a:t>
            </a:r>
          </a:p>
          <a:p>
            <a:pPr marL="285750" indent="-285750">
              <a:spcAft>
                <a:spcPts val="600"/>
              </a:spcAft>
              <a:buFont typeface="Arial" panose="020B0604020202020204" pitchFamily="34" charset="0"/>
              <a:buChar char="•"/>
            </a:pPr>
            <a:endParaRPr lang="en-US" dirty="0"/>
          </a:p>
          <a:p>
            <a:pPr marL="285750" indent="-285750">
              <a:spcAft>
                <a:spcPts val="600"/>
              </a:spcAft>
              <a:buFont typeface="Arial" panose="020B0604020202020204" pitchFamily="34" charset="0"/>
              <a:buChar char="•"/>
            </a:pPr>
            <a:endParaRPr lang="en-US" dirty="0"/>
          </a:p>
          <a:p>
            <a:pPr>
              <a:spcAft>
                <a:spcPts val="600"/>
              </a:spcAft>
            </a:pPr>
            <a:endParaRPr lang="en-US" dirty="0"/>
          </a:p>
        </p:txBody>
      </p:sp>
    </p:spTree>
    <p:extLst>
      <p:ext uri="{BB962C8B-B14F-4D97-AF65-F5344CB8AC3E}">
        <p14:creationId xmlns:p14="http://schemas.microsoft.com/office/powerpoint/2010/main" val="17398269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BA79A7CF-01AF-4178-9369-94E0C90EB0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9267909" y="2023110"/>
            <a:ext cx="2469624" cy="2846070"/>
          </a:xfrm>
        </p:spPr>
        <p:txBody>
          <a:bodyPr vert="horz" lIns="91440" tIns="45720" rIns="91440" bIns="45720" rtlCol="0" anchor="ctr">
            <a:normAutofit/>
          </a:bodyPr>
          <a:lstStyle/>
          <a:p>
            <a:pPr algn="l"/>
            <a:r>
              <a:rPr lang="en-US" sz="3700" kern="1200" dirty="0">
                <a:solidFill>
                  <a:schemeClr val="tx1"/>
                </a:solidFill>
                <a:latin typeface="+mj-lt"/>
                <a:ea typeface="+mj-ea"/>
                <a:cs typeface="+mj-cs"/>
              </a:rPr>
              <a:t>Contract Law</a:t>
            </a:r>
          </a:p>
        </p:txBody>
      </p:sp>
      <p:sp>
        <p:nvSpPr>
          <p:cNvPr id="3" name="Title 1">
            <a:extLst>
              <a:ext uri="{FF2B5EF4-FFF2-40B4-BE49-F238E27FC236}">
                <a16:creationId xmlns:a16="http://schemas.microsoft.com/office/drawing/2014/main" id="{7C1A27B0-B9DF-8FFA-998F-77A06D24D1C3}"/>
              </a:ext>
            </a:extLst>
          </p:cNvPr>
          <p:cNvSpPr txBox="1">
            <a:spLocks/>
          </p:cNvSpPr>
          <p:nvPr/>
        </p:nvSpPr>
        <p:spPr>
          <a:xfrm>
            <a:off x="9267908" y="5086350"/>
            <a:ext cx="2446465" cy="1178298"/>
          </a:xfrm>
          <a:prstGeom prst="rect">
            <a:avLst/>
          </a:prstGeom>
        </p:spPr>
        <p:txBody>
          <a:bodyPr vert="horz" lIns="91440" tIns="45720" rIns="91440" bIns="45720" rtlCol="0">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spcBef>
                <a:spcPts val="1000"/>
              </a:spcBef>
            </a:pPr>
            <a:r>
              <a:rPr lang="en-US" sz="1600" kern="1200">
                <a:solidFill>
                  <a:schemeClr val="tx1"/>
                </a:solidFill>
                <a:latin typeface="+mn-lt"/>
                <a:ea typeface="+mn-ea"/>
                <a:cs typeface="+mn-cs"/>
              </a:rPr>
              <a:t>Review of Week 1</a:t>
            </a:r>
          </a:p>
        </p:txBody>
      </p:sp>
      <p:sp>
        <p:nvSpPr>
          <p:cNvPr id="21" name="Rectangle 20">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433973" y="-827233"/>
            <a:ext cx="1715478" cy="858342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2085" y="664308"/>
            <a:ext cx="8082632" cy="560034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90F533E9-6690-41A8-A372-4C6C622D0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950447" y="3392097"/>
            <a:ext cx="1719072"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9C113E54-48F6-8309-41D1-163EE8D57C89}"/>
              </a:ext>
            </a:extLst>
          </p:cNvPr>
          <p:cNvSpPr txBox="1"/>
          <p:nvPr/>
        </p:nvSpPr>
        <p:spPr>
          <a:xfrm>
            <a:off x="908116" y="917783"/>
            <a:ext cx="3407728" cy="4955203"/>
          </a:xfrm>
          <a:prstGeom prst="rect">
            <a:avLst/>
          </a:prstGeom>
          <a:noFill/>
        </p:spPr>
        <p:txBody>
          <a:bodyPr wrap="none" rtlCol="0">
            <a:spAutoFit/>
          </a:bodyPr>
          <a:lstStyle/>
          <a:p>
            <a:pPr>
              <a:spcAft>
                <a:spcPts val="600"/>
              </a:spcAft>
            </a:pPr>
            <a:r>
              <a:rPr lang="en-US" dirty="0"/>
              <a:t>Definitions and Terms:</a:t>
            </a:r>
          </a:p>
          <a:p>
            <a:pPr>
              <a:spcAft>
                <a:spcPts val="600"/>
              </a:spcAft>
            </a:pPr>
            <a:endParaRPr lang="en-US" dirty="0"/>
          </a:p>
          <a:p>
            <a:pPr marL="285750" indent="-285750">
              <a:buFont typeface="Arial" panose="020B0604020202020204" pitchFamily="34" charset="0"/>
              <a:buChar char="•"/>
            </a:pPr>
            <a:r>
              <a:rPr lang="en-US" dirty="0"/>
              <a:t>Contract (Restatement 2d, § 1.)</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Promisor &amp; </a:t>
            </a:r>
            <a:r>
              <a:rPr lang="en-US" dirty="0" err="1"/>
              <a:t>Promisee</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Quid Pro Quo</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Assumpsit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Warranty of Cure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“Merchant” UCC §2-104(1)</a:t>
            </a:r>
          </a:p>
          <a:p>
            <a:endParaRPr lang="en-US" dirty="0"/>
          </a:p>
          <a:p>
            <a:pPr marL="285750" indent="-285750">
              <a:buFont typeface="Arial" panose="020B0604020202020204" pitchFamily="34" charset="0"/>
              <a:buChar char="•"/>
            </a:pPr>
            <a:r>
              <a:rPr lang="en-US" dirty="0"/>
              <a:t>“Good faith” UCC §1-201(20)</a:t>
            </a:r>
          </a:p>
          <a:p>
            <a:endParaRPr lang="en-US" dirty="0"/>
          </a:p>
          <a:p>
            <a:pPr>
              <a:spcAft>
                <a:spcPts val="600"/>
              </a:spcAft>
            </a:pPr>
            <a:endParaRPr lang="en-US" dirty="0"/>
          </a:p>
        </p:txBody>
      </p:sp>
    </p:spTree>
    <p:extLst>
      <p:ext uri="{BB962C8B-B14F-4D97-AF65-F5344CB8AC3E}">
        <p14:creationId xmlns:p14="http://schemas.microsoft.com/office/powerpoint/2010/main" val="9827789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BA79A7CF-01AF-4178-9369-94E0C90EB0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9267909" y="2023110"/>
            <a:ext cx="2469624" cy="2846070"/>
          </a:xfrm>
        </p:spPr>
        <p:txBody>
          <a:bodyPr vert="horz" lIns="91440" tIns="45720" rIns="91440" bIns="45720" rtlCol="0" anchor="ctr">
            <a:normAutofit/>
          </a:bodyPr>
          <a:lstStyle/>
          <a:p>
            <a:pPr algn="l"/>
            <a:r>
              <a:rPr lang="en-US" sz="3700" kern="1200" dirty="0">
                <a:solidFill>
                  <a:schemeClr val="tx1"/>
                </a:solidFill>
                <a:latin typeface="+mj-lt"/>
                <a:ea typeface="+mj-ea"/>
                <a:cs typeface="+mj-cs"/>
              </a:rPr>
              <a:t>Contract Law</a:t>
            </a:r>
          </a:p>
        </p:txBody>
      </p:sp>
      <p:sp>
        <p:nvSpPr>
          <p:cNvPr id="3" name="Title 1">
            <a:extLst>
              <a:ext uri="{FF2B5EF4-FFF2-40B4-BE49-F238E27FC236}">
                <a16:creationId xmlns:a16="http://schemas.microsoft.com/office/drawing/2014/main" id="{7C1A27B0-B9DF-8FFA-998F-77A06D24D1C3}"/>
              </a:ext>
            </a:extLst>
          </p:cNvPr>
          <p:cNvSpPr txBox="1">
            <a:spLocks/>
          </p:cNvSpPr>
          <p:nvPr/>
        </p:nvSpPr>
        <p:spPr>
          <a:xfrm>
            <a:off x="9267908" y="5086350"/>
            <a:ext cx="2446465" cy="1178298"/>
          </a:xfrm>
          <a:prstGeom prst="rect">
            <a:avLst/>
          </a:prstGeom>
        </p:spPr>
        <p:txBody>
          <a:bodyPr vert="horz" lIns="91440" tIns="45720" rIns="91440" bIns="45720" rtlCol="0">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spcBef>
                <a:spcPts val="1000"/>
              </a:spcBef>
            </a:pPr>
            <a:r>
              <a:rPr lang="en-US" sz="1600" kern="1200">
                <a:solidFill>
                  <a:schemeClr val="tx1"/>
                </a:solidFill>
                <a:latin typeface="+mn-lt"/>
                <a:ea typeface="+mn-ea"/>
                <a:cs typeface="+mn-cs"/>
              </a:rPr>
              <a:t>Review of Week 1</a:t>
            </a:r>
          </a:p>
        </p:txBody>
      </p:sp>
      <p:sp>
        <p:nvSpPr>
          <p:cNvPr id="21" name="Rectangle 20">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433973" y="-827233"/>
            <a:ext cx="1715478" cy="858342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2085" y="664308"/>
            <a:ext cx="8082632" cy="560034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90F533E9-6690-41A8-A372-4C6C622D0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950447" y="3392097"/>
            <a:ext cx="1719072"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9C113E54-48F6-8309-41D1-163EE8D57C89}"/>
              </a:ext>
            </a:extLst>
          </p:cNvPr>
          <p:cNvSpPr txBox="1"/>
          <p:nvPr/>
        </p:nvSpPr>
        <p:spPr>
          <a:xfrm>
            <a:off x="1017447" y="1528859"/>
            <a:ext cx="5959823" cy="3354765"/>
          </a:xfrm>
          <a:prstGeom prst="rect">
            <a:avLst/>
          </a:prstGeom>
          <a:noFill/>
        </p:spPr>
        <p:txBody>
          <a:bodyPr wrap="square" rtlCol="0">
            <a:spAutoFit/>
          </a:bodyPr>
          <a:lstStyle/>
          <a:p>
            <a:pPr>
              <a:spcAft>
                <a:spcPts val="600"/>
              </a:spcAft>
            </a:pPr>
            <a:r>
              <a:rPr lang="en-US" sz="2200" dirty="0"/>
              <a:t>1</a:t>
            </a:r>
            <a:r>
              <a:rPr lang="en-US" sz="2200" baseline="30000" dirty="0"/>
              <a:t>st</a:t>
            </a:r>
            <a:r>
              <a:rPr lang="en-US" sz="2200" dirty="0"/>
              <a:t> Determination: Is there in fact a Contract</a:t>
            </a:r>
          </a:p>
          <a:p>
            <a:pPr>
              <a:spcAft>
                <a:spcPts val="600"/>
              </a:spcAft>
            </a:pPr>
            <a:endParaRPr lang="en-US" dirty="0"/>
          </a:p>
          <a:p>
            <a:r>
              <a:rPr lang="en-US" dirty="0"/>
              <a:t>In making this determination of whether there was in fact a contract, a court will ask the following three basic questions:</a:t>
            </a:r>
          </a:p>
          <a:p>
            <a:r>
              <a:rPr lang="en-US" dirty="0"/>
              <a:t> </a:t>
            </a:r>
          </a:p>
          <a:p>
            <a:pPr marL="800100" lvl="1" indent="-342900">
              <a:buFont typeface="+mj-lt"/>
              <a:buAutoNum type="arabicPeriod"/>
            </a:pPr>
            <a:r>
              <a:rPr lang="en-US" dirty="0"/>
              <a:t>Was there mutual assent? </a:t>
            </a:r>
          </a:p>
          <a:p>
            <a:pPr marL="800100" lvl="1" indent="-342900">
              <a:buFont typeface="+mj-lt"/>
              <a:buAutoNum type="arabicPeriod"/>
            </a:pPr>
            <a:r>
              <a:rPr lang="en-US" dirty="0"/>
              <a:t>Was there consideration or some substitute for consideration? </a:t>
            </a:r>
          </a:p>
          <a:p>
            <a:pPr marL="800100" lvl="1" indent="-342900">
              <a:buFont typeface="+mj-lt"/>
              <a:buAutoNum type="arabicPeriod"/>
            </a:pPr>
            <a:r>
              <a:rPr lang="en-US" dirty="0"/>
              <a:t>Are there any defenses to the creation of the contract?</a:t>
            </a:r>
          </a:p>
          <a:p>
            <a:pPr>
              <a:spcAft>
                <a:spcPts val="600"/>
              </a:spcAft>
            </a:pPr>
            <a:endParaRPr lang="en-US" dirty="0"/>
          </a:p>
        </p:txBody>
      </p:sp>
    </p:spTree>
    <p:extLst>
      <p:ext uri="{BB962C8B-B14F-4D97-AF65-F5344CB8AC3E}">
        <p14:creationId xmlns:p14="http://schemas.microsoft.com/office/powerpoint/2010/main" val="36597153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Diagram, timeline">
            <a:extLst>
              <a:ext uri="{FF2B5EF4-FFF2-40B4-BE49-F238E27FC236}">
                <a16:creationId xmlns:a16="http://schemas.microsoft.com/office/drawing/2014/main" id="{1519038D-3D62-04E3-F330-A3834E2931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929176"/>
          </a:xfrm>
          <a:prstGeom prst="rect">
            <a:avLst/>
          </a:prstGeom>
        </p:spPr>
      </p:pic>
    </p:spTree>
    <p:extLst>
      <p:ext uri="{BB962C8B-B14F-4D97-AF65-F5344CB8AC3E}">
        <p14:creationId xmlns:p14="http://schemas.microsoft.com/office/powerpoint/2010/main" val="8264913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70F171F-BF9B-48C5-9DC7-FFF9CF4DD0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00C3162-E51A-9FC2-1E0A-CD0845F5A537}"/>
              </a:ext>
            </a:extLst>
          </p:cNvPr>
          <p:cNvSpPr>
            <a:spLocks noGrp="1"/>
          </p:cNvSpPr>
          <p:nvPr>
            <p:ph type="ctrTitle"/>
          </p:nvPr>
        </p:nvSpPr>
        <p:spPr>
          <a:xfrm>
            <a:off x="913796" y="1055914"/>
            <a:ext cx="3415718" cy="4746172"/>
          </a:xfrm>
        </p:spPr>
        <p:txBody>
          <a:bodyPr vert="horz" lIns="91440" tIns="45720" rIns="91440" bIns="45720" rtlCol="0" anchor="ctr">
            <a:normAutofit/>
          </a:bodyPr>
          <a:lstStyle/>
          <a:p>
            <a:pPr marL="0" marR="0" algn="r">
              <a:spcAft>
                <a:spcPts val="800"/>
              </a:spcAft>
              <a:tabLst>
                <a:tab pos="3284220" algn="l"/>
              </a:tabLst>
            </a:pPr>
            <a:r>
              <a:rPr lang="en-US" sz="3200" dirty="0">
                <a:solidFill>
                  <a:schemeClr val="tx2"/>
                </a:solidFill>
                <a:latin typeface="Calibri" panose="020F0502020204030204" pitchFamily="34" charset="0"/>
                <a:ea typeface="Calibri" panose="020F0502020204030204" pitchFamily="34" charset="0"/>
                <a:cs typeface="Calibri" panose="020F0502020204030204" pitchFamily="34" charset="0"/>
              </a:rPr>
              <a:t>Beginning at </a:t>
            </a:r>
            <a:br>
              <a:rPr lang="en-US" sz="3200" dirty="0">
                <a:solidFill>
                  <a:schemeClr val="tx2"/>
                </a:solidFill>
                <a:latin typeface="Calibri" panose="020F0502020204030204" pitchFamily="34" charset="0"/>
                <a:ea typeface="Calibri" panose="020F0502020204030204" pitchFamily="34" charset="0"/>
                <a:cs typeface="Calibri" panose="020F0502020204030204" pitchFamily="34" charset="0"/>
              </a:rPr>
            </a:br>
            <a:r>
              <a:rPr lang="en-US" sz="3200" dirty="0">
                <a:solidFill>
                  <a:schemeClr val="tx2"/>
                </a:solidFill>
                <a:latin typeface="Calibri" panose="020F0502020204030204" pitchFamily="34" charset="0"/>
                <a:ea typeface="Calibri" panose="020F0502020204030204" pitchFamily="34" charset="0"/>
                <a:cs typeface="Calibri" panose="020F0502020204030204" pitchFamily="34" charset="0"/>
              </a:rPr>
              <a:t>the End</a:t>
            </a:r>
          </a:p>
        </p:txBody>
      </p:sp>
      <p:cxnSp>
        <p:nvCxnSpPr>
          <p:cNvPr id="10" name="Straight Connector 9">
            <a:extLst>
              <a:ext uri="{FF2B5EF4-FFF2-40B4-BE49-F238E27FC236}">
                <a16:creationId xmlns:a16="http://schemas.microsoft.com/office/drawing/2014/main" id="{69E8FF8A-7BA5-48E8-AA6E-85EC29AFDA9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1248" y="2079171"/>
            <a:ext cx="0" cy="269965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 name="Subtitle 2">
            <a:extLst>
              <a:ext uri="{FF2B5EF4-FFF2-40B4-BE49-F238E27FC236}">
                <a16:creationId xmlns:a16="http://schemas.microsoft.com/office/drawing/2014/main" id="{52844578-3BDC-6528-367F-526D49354084}"/>
              </a:ext>
            </a:extLst>
          </p:cNvPr>
          <p:cNvSpPr>
            <a:spLocks noGrp="1"/>
          </p:cNvSpPr>
          <p:nvPr>
            <p:ph type="subTitle" idx="1"/>
          </p:nvPr>
        </p:nvSpPr>
        <p:spPr>
          <a:xfrm>
            <a:off x="4972981" y="1364026"/>
            <a:ext cx="6294576" cy="4746172"/>
          </a:xfrm>
        </p:spPr>
        <p:txBody>
          <a:bodyPr vert="horz" lIns="91440" tIns="45720" rIns="91440" bIns="45720" rtlCol="0" anchor="ctr">
            <a:normAutofit/>
          </a:bodyPr>
          <a:lstStyle/>
          <a:p>
            <a:pPr marR="0" indent="-228600" algn="l">
              <a:spcBef>
                <a:spcPts val="0"/>
              </a:spcBef>
              <a:spcAft>
                <a:spcPts val="800"/>
              </a:spcAft>
              <a:buFont typeface="Arial" panose="020B0604020202020204" pitchFamily="34" charset="0"/>
              <a:buChar char="•"/>
            </a:pPr>
            <a:r>
              <a:rPr lang="en-US" sz="2500" dirty="0">
                <a:solidFill>
                  <a:schemeClr val="tx1">
                    <a:lumMod val="85000"/>
                    <a:lumOff val="15000"/>
                  </a:schemeClr>
                </a:solidFill>
                <a:latin typeface="Calibri" panose="020F0502020204030204" pitchFamily="34" charset="0"/>
                <a:ea typeface="Calibri" panose="020F0502020204030204" pitchFamily="34" charset="0"/>
                <a:cs typeface="Calibri" panose="020F0502020204030204" pitchFamily="34" charset="0"/>
              </a:rPr>
              <a:t>Why study Remedies 1st?</a:t>
            </a:r>
          </a:p>
          <a:p>
            <a:pPr marR="0" indent="-228600" algn="l">
              <a:spcBef>
                <a:spcPts val="0"/>
              </a:spcBef>
              <a:spcAft>
                <a:spcPts val="800"/>
              </a:spcAft>
              <a:buFont typeface="Arial" panose="020B0604020202020204" pitchFamily="34" charset="0"/>
              <a:buChar char="•"/>
            </a:pPr>
            <a:endParaRPr lang="en-US" sz="2500" dirty="0">
              <a:solidFill>
                <a:schemeClr val="tx1">
                  <a:lumMod val="85000"/>
                  <a:lumOff val="15000"/>
                </a:schemeClr>
              </a:solidFill>
              <a:latin typeface="Calibri" panose="020F0502020204030204" pitchFamily="34" charset="0"/>
              <a:ea typeface="Calibri" panose="020F0502020204030204" pitchFamily="34" charset="0"/>
              <a:cs typeface="Calibri" panose="020F0502020204030204" pitchFamily="34" charset="0"/>
            </a:endParaRPr>
          </a:p>
          <a:p>
            <a:pPr marR="0" indent="-228600" algn="l">
              <a:spcBef>
                <a:spcPts val="0"/>
              </a:spcBef>
              <a:spcAft>
                <a:spcPts val="800"/>
              </a:spcAft>
              <a:buFont typeface="Arial" panose="020B0604020202020204" pitchFamily="34" charset="0"/>
              <a:buChar char="•"/>
            </a:pPr>
            <a:r>
              <a:rPr lang="en-US" sz="2500" dirty="0">
                <a:solidFill>
                  <a:schemeClr val="tx1">
                    <a:lumMod val="85000"/>
                    <a:lumOff val="15000"/>
                  </a:schemeClr>
                </a:solidFill>
                <a:latin typeface="Calibri" panose="020F0502020204030204" pitchFamily="34" charset="0"/>
                <a:ea typeface="Calibri" panose="020F0502020204030204" pitchFamily="34" charset="0"/>
                <a:cs typeface="Calibri" panose="020F0502020204030204" pitchFamily="34" charset="0"/>
              </a:rPr>
              <a:t>What type of remedies are available at law?</a:t>
            </a:r>
          </a:p>
          <a:p>
            <a:pPr marL="971550" lvl="2" indent="-285750" algn="l">
              <a:spcBef>
                <a:spcPts val="0"/>
              </a:spcBef>
              <a:spcAft>
                <a:spcPts val="800"/>
              </a:spcAft>
              <a:buFont typeface="Wingdings" panose="05000000000000000000" pitchFamily="2" charset="2"/>
              <a:buChar char="Ø"/>
            </a:pPr>
            <a:r>
              <a:rPr lang="en-US" sz="2500" dirty="0">
                <a:solidFill>
                  <a:schemeClr val="tx1">
                    <a:lumMod val="85000"/>
                    <a:lumOff val="15000"/>
                  </a:schemeClr>
                </a:solidFill>
                <a:latin typeface="Calibri" panose="020F0502020204030204" pitchFamily="34" charset="0"/>
                <a:ea typeface="Calibri" panose="020F0502020204030204" pitchFamily="34" charset="0"/>
                <a:cs typeface="Calibri" panose="020F0502020204030204" pitchFamily="34" charset="0"/>
              </a:rPr>
              <a:t>Monetary</a:t>
            </a:r>
          </a:p>
          <a:p>
            <a:pPr marL="971550" lvl="2" indent="-285750" algn="l">
              <a:spcBef>
                <a:spcPts val="0"/>
              </a:spcBef>
              <a:spcAft>
                <a:spcPts val="800"/>
              </a:spcAft>
              <a:buFont typeface="Wingdings" panose="05000000000000000000" pitchFamily="2" charset="2"/>
              <a:buChar char="Ø"/>
            </a:pPr>
            <a:r>
              <a:rPr lang="en-US" sz="2500" dirty="0">
                <a:solidFill>
                  <a:schemeClr val="tx1">
                    <a:lumMod val="85000"/>
                    <a:lumOff val="15000"/>
                  </a:schemeClr>
                </a:solidFill>
                <a:latin typeface="Calibri" panose="020F0502020204030204" pitchFamily="34" charset="0"/>
                <a:ea typeface="Calibri" panose="020F0502020204030204" pitchFamily="34" charset="0"/>
                <a:cs typeface="Calibri" panose="020F0502020204030204" pitchFamily="34" charset="0"/>
              </a:rPr>
              <a:t>Specific Performance</a:t>
            </a:r>
          </a:p>
          <a:p>
            <a:pPr marR="0" indent="-228600" algn="l">
              <a:spcBef>
                <a:spcPts val="0"/>
              </a:spcBef>
              <a:spcAft>
                <a:spcPts val="800"/>
              </a:spcAft>
              <a:buFont typeface="Arial" panose="020B0604020202020204" pitchFamily="34" charset="0"/>
              <a:buChar char="•"/>
            </a:pPr>
            <a:endParaRPr lang="en-US" sz="2500" dirty="0">
              <a:solidFill>
                <a:schemeClr val="tx1">
                  <a:lumMod val="85000"/>
                  <a:lumOff val="15000"/>
                </a:schemeClr>
              </a:solidFill>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091275713"/>
      </p:ext>
    </p:extLst>
  </p:cSld>
  <p:clrMapOvr>
    <a:overrideClrMapping bg1="lt1" tx1="dk1" bg2="lt2" tx2="dk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lumMod val="50000"/>
            <a:alpha val="93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0C3162-E51A-9FC2-1E0A-CD0845F5A537}"/>
              </a:ext>
            </a:extLst>
          </p:cNvPr>
          <p:cNvSpPr>
            <a:spLocks noGrp="1"/>
          </p:cNvSpPr>
          <p:nvPr>
            <p:ph type="ctrTitle"/>
          </p:nvPr>
        </p:nvSpPr>
        <p:spPr>
          <a:xfrm>
            <a:off x="1056363" y="2175329"/>
            <a:ext cx="10353761" cy="940354"/>
          </a:xfrm>
        </p:spPr>
        <p:txBody>
          <a:bodyPr>
            <a:normAutofit/>
          </a:bodyPr>
          <a:lstStyle/>
          <a:p>
            <a:pPr marL="0" marR="0">
              <a:spcBef>
                <a:spcPts val="0"/>
              </a:spcBef>
              <a:spcAft>
                <a:spcPts val="800"/>
              </a:spcAft>
              <a:tabLst>
                <a:tab pos="3284220" algn="l"/>
              </a:tabLst>
            </a:pPr>
            <a:r>
              <a:rPr lang="en-US" sz="3600" dirty="0">
                <a:latin typeface="Calibri" panose="020F0502020204030204" pitchFamily="34" charset="0"/>
                <a:ea typeface="Calibri" panose="020F0502020204030204" pitchFamily="34" charset="0"/>
                <a:cs typeface="Calibri" panose="020F0502020204030204" pitchFamily="34" charset="0"/>
              </a:rPr>
              <a:t>Types of Damages</a:t>
            </a:r>
          </a:p>
        </p:txBody>
      </p:sp>
      <p:pic>
        <p:nvPicPr>
          <p:cNvPr id="7" name="Graphic 6" descr="Money">
            <a:extLst>
              <a:ext uri="{FF2B5EF4-FFF2-40B4-BE49-F238E27FC236}">
                <a16:creationId xmlns:a16="http://schemas.microsoft.com/office/drawing/2014/main" id="{C43741FD-B9D8-7395-02B7-D7CD719D0CD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793480" y="-136398"/>
            <a:ext cx="2879529" cy="2879529"/>
          </a:xfrm>
          <a:prstGeom prst="rect">
            <a:avLst/>
          </a:prstGeom>
        </p:spPr>
      </p:pic>
      <p:sp>
        <p:nvSpPr>
          <p:cNvPr id="4" name="TextBox 3">
            <a:extLst>
              <a:ext uri="{FF2B5EF4-FFF2-40B4-BE49-F238E27FC236}">
                <a16:creationId xmlns:a16="http://schemas.microsoft.com/office/drawing/2014/main" id="{E08E2F07-4C27-6F2D-E7B2-4F0A1A54FA60}"/>
              </a:ext>
            </a:extLst>
          </p:cNvPr>
          <p:cNvSpPr txBox="1"/>
          <p:nvPr/>
        </p:nvSpPr>
        <p:spPr>
          <a:xfrm>
            <a:off x="1950886" y="3141513"/>
            <a:ext cx="9021914" cy="3826689"/>
          </a:xfrm>
          <a:prstGeom prst="rect">
            <a:avLst/>
          </a:prstGeom>
          <a:noFill/>
        </p:spPr>
        <p:txBody>
          <a:bodyPr wrap="square" rtlCol="0">
            <a:spAutoFit/>
          </a:bodyPr>
          <a:lstStyle/>
          <a:p>
            <a:pPr marL="457200" marR="0" indent="-457200">
              <a:lnSpc>
                <a:spcPct val="110000"/>
              </a:lnSpc>
              <a:spcBef>
                <a:spcPts val="0"/>
              </a:spcBef>
              <a:spcAft>
                <a:spcPts val="800"/>
              </a:spcAft>
              <a:buAutoNum type="arabicPeriod"/>
            </a:pPr>
            <a:r>
              <a:rPr lang="en-US" sz="2000" b="1" dirty="0">
                <a:solidFill>
                  <a:srgbClr val="92D050"/>
                </a:solidFill>
                <a:effectLst/>
                <a:latin typeface="Calibri" panose="020F0502020204030204" pitchFamily="34" charset="0"/>
                <a:ea typeface="Calibri" panose="020F0502020204030204" pitchFamily="34" charset="0"/>
                <a:cs typeface="Calibri" panose="020F0502020204030204" pitchFamily="34" charset="0"/>
              </a:rPr>
              <a:t>Expectation damages</a:t>
            </a:r>
          </a:p>
          <a:p>
            <a:pPr marL="800100" lvl="1" indent="-342900">
              <a:lnSpc>
                <a:spcPct val="110000"/>
              </a:lnSpc>
              <a:spcBef>
                <a:spcPts val="0"/>
              </a:spcBef>
              <a:spcAft>
                <a:spcPts val="800"/>
              </a:spcAft>
              <a:buFont typeface="Arial" panose="020B0604020202020204" pitchFamily="34" charset="0"/>
              <a:buChar char="•"/>
            </a:pPr>
            <a:r>
              <a:rPr lang="en-US" sz="2000" b="1" dirty="0">
                <a:effectLst/>
                <a:latin typeface="Calibri" panose="020F0502020204030204" pitchFamily="34" charset="0"/>
                <a:ea typeface="Calibri" panose="020F0502020204030204" pitchFamily="34" charset="0"/>
                <a:cs typeface="Calibri" panose="020F0502020204030204" pitchFamily="34" charset="0"/>
              </a:rPr>
              <a:t>As if the K had been performed</a:t>
            </a:r>
          </a:p>
          <a:p>
            <a:pPr marL="457200" marR="0" indent="-457200">
              <a:lnSpc>
                <a:spcPct val="110000"/>
              </a:lnSpc>
              <a:spcBef>
                <a:spcPts val="0"/>
              </a:spcBef>
              <a:spcAft>
                <a:spcPts val="800"/>
              </a:spcAft>
              <a:buAutoNum type="arabicPeriod"/>
            </a:pPr>
            <a:r>
              <a:rPr lang="en-US" sz="2000" b="1" dirty="0">
                <a:solidFill>
                  <a:srgbClr val="92D050"/>
                </a:solidFill>
                <a:effectLst/>
                <a:latin typeface="Calibri" panose="020F0502020204030204" pitchFamily="34" charset="0"/>
                <a:ea typeface="Calibri" panose="020F0502020204030204" pitchFamily="34" charset="0"/>
                <a:cs typeface="Calibri" panose="020F0502020204030204" pitchFamily="34" charset="0"/>
              </a:rPr>
              <a:t>Reliance damages</a:t>
            </a:r>
          </a:p>
          <a:p>
            <a:pPr marL="800100" lvl="1" indent="-342900">
              <a:lnSpc>
                <a:spcPct val="110000"/>
              </a:lnSpc>
              <a:spcBef>
                <a:spcPts val="0"/>
              </a:spcBef>
              <a:spcAft>
                <a:spcPts val="800"/>
              </a:spcAft>
              <a:buFont typeface="Arial" panose="020B0604020202020204" pitchFamily="34" charset="0"/>
              <a:buChar char="•"/>
            </a:pPr>
            <a:r>
              <a:rPr lang="en-US" sz="2000" b="1" dirty="0">
                <a:effectLst/>
                <a:latin typeface="Calibri" panose="020F0502020204030204" pitchFamily="34" charset="0"/>
                <a:ea typeface="Calibri" panose="020F0502020204030204" pitchFamily="34" charset="0"/>
                <a:cs typeface="Calibri" panose="020F0502020204030204" pitchFamily="34" charset="0"/>
              </a:rPr>
              <a:t>As if the K had never been made</a:t>
            </a:r>
          </a:p>
          <a:p>
            <a:pPr marL="457200" marR="0" indent="-457200">
              <a:lnSpc>
                <a:spcPct val="110000"/>
              </a:lnSpc>
              <a:spcBef>
                <a:spcPts val="0"/>
              </a:spcBef>
              <a:spcAft>
                <a:spcPts val="800"/>
              </a:spcAft>
              <a:buAutoNum type="arabicPeriod"/>
            </a:pPr>
            <a:r>
              <a:rPr lang="en-US" sz="2000" b="1" dirty="0">
                <a:solidFill>
                  <a:srgbClr val="92D050"/>
                </a:solidFill>
                <a:effectLst/>
                <a:latin typeface="Calibri" panose="020F0502020204030204" pitchFamily="34" charset="0"/>
                <a:ea typeface="Calibri" panose="020F0502020204030204" pitchFamily="34" charset="0"/>
                <a:cs typeface="Calibri" panose="020F0502020204030204" pitchFamily="34" charset="0"/>
              </a:rPr>
              <a:t>Restitution damages</a:t>
            </a:r>
          </a:p>
          <a:p>
            <a:pPr marL="914400" lvl="1" indent="-457200">
              <a:lnSpc>
                <a:spcPct val="110000"/>
              </a:lnSpc>
              <a:spcBef>
                <a:spcPts val="0"/>
              </a:spcBef>
              <a:spcAft>
                <a:spcPts val="800"/>
              </a:spcAft>
              <a:buFont typeface="Arial" panose="020B0604020202020204" pitchFamily="34" charset="0"/>
              <a:buChar char="•"/>
            </a:pPr>
            <a:r>
              <a:rPr lang="en-US" sz="2000" b="1" dirty="0">
                <a:effectLst/>
                <a:latin typeface="Calibri" panose="020F0502020204030204" pitchFamily="34" charset="0"/>
                <a:ea typeface="Calibri" panose="020F0502020204030204" pitchFamily="34" charset="0"/>
                <a:cs typeface="Calibri" panose="020F0502020204030204" pitchFamily="34" charset="0"/>
              </a:rPr>
              <a:t>Give back the benefit given – restore the benefit/equity may take precedence over technicalities</a:t>
            </a:r>
          </a:p>
          <a:p>
            <a:pPr marL="914400" lvl="1" indent="-457200">
              <a:lnSpc>
                <a:spcPct val="110000"/>
              </a:lnSpc>
              <a:spcBef>
                <a:spcPts val="0"/>
              </a:spcBef>
              <a:spcAft>
                <a:spcPts val="800"/>
              </a:spcAft>
              <a:buFont typeface="Arial" panose="020B0604020202020204" pitchFamily="34" charset="0"/>
              <a:buChar char="•"/>
            </a:pPr>
            <a:endParaRPr lang="en-US" sz="2000" b="1" dirty="0">
              <a:effectLst/>
              <a:latin typeface="Calibri" panose="020F0502020204030204" pitchFamily="34" charset="0"/>
              <a:ea typeface="Calibri" panose="020F0502020204030204" pitchFamily="34" charset="0"/>
              <a:cs typeface="Calibri" panose="020F0502020204030204" pitchFamily="34" charset="0"/>
            </a:endParaRPr>
          </a:p>
          <a:p>
            <a:endParaRPr lang="en-US" sz="2000" dirty="0"/>
          </a:p>
        </p:txBody>
      </p:sp>
      <p:sp>
        <p:nvSpPr>
          <p:cNvPr id="5" name="Arrow: Left 4">
            <a:extLst>
              <a:ext uri="{FF2B5EF4-FFF2-40B4-BE49-F238E27FC236}">
                <a16:creationId xmlns:a16="http://schemas.microsoft.com/office/drawing/2014/main" id="{3016FCB6-F720-257E-89E5-76576D3BC6B1}"/>
              </a:ext>
            </a:extLst>
          </p:cNvPr>
          <p:cNvSpPr/>
          <p:nvPr/>
        </p:nvSpPr>
        <p:spPr>
          <a:xfrm>
            <a:off x="8547651" y="2472165"/>
            <a:ext cx="2156793" cy="643518"/>
          </a:xfrm>
          <a:prstGeom prst="lef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a:latin typeface="Calibri" panose="020F0502020204030204" pitchFamily="34" charset="0"/>
                <a:ea typeface="Calibri" panose="020F0502020204030204" pitchFamily="34" charset="0"/>
                <a:cs typeface="Calibri" panose="020F0502020204030204" pitchFamily="34" charset="0"/>
              </a:rPr>
              <a:t>See textbook, </a:t>
            </a:r>
            <a:r>
              <a:rPr lang="en-US" sz="1400" dirty="0" err="1">
                <a:latin typeface="Calibri" panose="020F0502020204030204" pitchFamily="34" charset="0"/>
                <a:ea typeface="Calibri" panose="020F0502020204030204" pitchFamily="34" charset="0"/>
                <a:cs typeface="Calibri" panose="020F0502020204030204" pitchFamily="34" charset="0"/>
              </a:rPr>
              <a:t>pg</a:t>
            </a:r>
            <a:r>
              <a:rPr lang="en-US" sz="1400" dirty="0">
                <a:latin typeface="Calibri" panose="020F0502020204030204" pitchFamily="34" charset="0"/>
                <a:ea typeface="Calibri" panose="020F0502020204030204" pitchFamily="34" charset="0"/>
                <a:cs typeface="Calibri" panose="020F0502020204030204" pitchFamily="34" charset="0"/>
              </a:rPr>
              <a:t> 34 </a:t>
            </a:r>
          </a:p>
        </p:txBody>
      </p:sp>
    </p:spTree>
    <p:extLst>
      <p:ext uri="{BB962C8B-B14F-4D97-AF65-F5344CB8AC3E}">
        <p14:creationId xmlns:p14="http://schemas.microsoft.com/office/powerpoint/2010/main" val="3291942409"/>
      </p:ext>
    </p:extLst>
  </p:cSld>
  <p:clrMapOvr>
    <a:masterClrMapping/>
  </p:clrMapOvr>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Damask">
  <a:themeElements>
    <a:clrScheme name="Damask">
      <a:dk1>
        <a:sysClr val="windowText" lastClr="000000"/>
      </a:dk1>
      <a:lt1>
        <a:sysClr val="window" lastClr="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Damask">
      <a:majorFont>
        <a:latin typeface="Bookman Old Style" panose="02050604050505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name="Damask" id="{F9A299A0-33D0-4E0F-9F3F-7163E3744208}" vid="{746EEEEA-FB6A-406B-B510-531588D54811}"/>
    </a:ext>
  </a:extLst>
</a:theme>
</file>

<file path=docProps/app.xml><?xml version="1.0" encoding="utf-8"?>
<Properties xmlns="http://schemas.openxmlformats.org/officeDocument/2006/extended-properties" xmlns:vt="http://schemas.openxmlformats.org/officeDocument/2006/docPropsVTypes">
  <TotalTime>4276</TotalTime>
  <Words>1964</Words>
  <Application>Microsoft Office PowerPoint</Application>
  <PresentationFormat>Widescreen</PresentationFormat>
  <Paragraphs>218</Paragraphs>
  <Slides>32</Slides>
  <Notes>0</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32</vt:i4>
      </vt:variant>
    </vt:vector>
  </HeadingPairs>
  <TitlesOfParts>
    <vt:vector size="42" baseType="lpstr">
      <vt:lpstr>Arial</vt:lpstr>
      <vt:lpstr>Bookman Old Style</vt:lpstr>
      <vt:lpstr>Calibri</vt:lpstr>
      <vt:lpstr>Calibri Light</vt:lpstr>
      <vt:lpstr>Roboto</vt:lpstr>
      <vt:lpstr>Rockwell</vt:lpstr>
      <vt:lpstr>Times New Roman</vt:lpstr>
      <vt:lpstr>Wingdings</vt:lpstr>
      <vt:lpstr>Office Theme</vt:lpstr>
      <vt:lpstr>Damask</vt:lpstr>
      <vt:lpstr>Contract Law</vt:lpstr>
      <vt:lpstr>Contract Law Week 2</vt:lpstr>
      <vt:lpstr>PowerPoint Presentation</vt:lpstr>
      <vt:lpstr>Contract Law</vt:lpstr>
      <vt:lpstr>Contract Law</vt:lpstr>
      <vt:lpstr>Contract Law</vt:lpstr>
      <vt:lpstr>PowerPoint Presentation</vt:lpstr>
      <vt:lpstr>Beginning at  the End</vt:lpstr>
      <vt:lpstr>Types of Damages</vt:lpstr>
      <vt:lpstr>Expectation Damages</vt:lpstr>
      <vt:lpstr>Expectation Damages</vt:lpstr>
      <vt:lpstr>Damages - Restatement</vt:lpstr>
      <vt:lpstr>Expectation Damages</vt:lpstr>
      <vt:lpstr>Expectation Damages Calculated</vt:lpstr>
      <vt:lpstr>Expectation Damages  What to do with speculation</vt:lpstr>
      <vt:lpstr>If Expectation damages are too speculative…   let’s look at Reliance Damages</vt:lpstr>
      <vt:lpstr>Reliance Damages  Restatement</vt:lpstr>
      <vt:lpstr>Reliance Damages </vt:lpstr>
      <vt:lpstr>Restitution Damages</vt:lpstr>
      <vt:lpstr>Restitution Damages, cont.</vt:lpstr>
      <vt:lpstr>Reliance vs Restitution Damages</vt:lpstr>
      <vt:lpstr>How to brief a Case</vt:lpstr>
      <vt:lpstr>Hawkins v. McGee</vt:lpstr>
      <vt:lpstr>Hawkins v. McGee</vt:lpstr>
      <vt:lpstr>Hawkins v. McGee, cont.</vt:lpstr>
      <vt:lpstr>Holding</vt:lpstr>
      <vt:lpstr>How to Use Hawkins v. McGee</vt:lpstr>
      <vt:lpstr>Sullivan  v.  O’Connor </vt:lpstr>
      <vt:lpstr>Holding</vt:lpstr>
      <vt:lpstr>Compare</vt:lpstr>
      <vt:lpstr>J.O. Hooker &amp; Sons, Inc. v, Roberts Cabinet Co. </vt:lpstr>
      <vt:lpstr>RULE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Business Associations</dc:title>
  <dc:creator>Sharon Kaselonis</dc:creator>
  <cp:lastModifiedBy>Sharon Kaselonis</cp:lastModifiedBy>
  <cp:revision>24</cp:revision>
  <dcterms:created xsi:type="dcterms:W3CDTF">2023-01-17T23:54:16Z</dcterms:created>
  <dcterms:modified xsi:type="dcterms:W3CDTF">2026-01-22T01:41:36Z</dcterms:modified>
</cp:coreProperties>
</file>